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7"/>
  </p:notesMasterIdLst>
  <p:handoutMasterIdLst>
    <p:handoutMasterId r:id="rId48"/>
  </p:handoutMasterIdLst>
  <p:sldIdLst>
    <p:sldId id="1080" r:id="rId2"/>
    <p:sldId id="1072" r:id="rId3"/>
    <p:sldId id="1073" r:id="rId4"/>
    <p:sldId id="1075" r:id="rId5"/>
    <p:sldId id="1063" r:id="rId6"/>
    <p:sldId id="1065" r:id="rId7"/>
    <p:sldId id="1066" r:id="rId8"/>
    <p:sldId id="1068" r:id="rId9"/>
    <p:sldId id="1069" r:id="rId10"/>
    <p:sldId id="1071" r:id="rId11"/>
    <p:sldId id="1077" r:id="rId12"/>
    <p:sldId id="726" r:id="rId13"/>
    <p:sldId id="828" r:id="rId14"/>
    <p:sldId id="492" r:id="rId15"/>
    <p:sldId id="818" r:id="rId16"/>
    <p:sldId id="728" r:id="rId17"/>
    <p:sldId id="943" r:id="rId18"/>
    <p:sldId id="360" r:id="rId19"/>
    <p:sldId id="1049" r:id="rId20"/>
    <p:sldId id="1048" r:id="rId21"/>
    <p:sldId id="270" r:id="rId22"/>
    <p:sldId id="289" r:id="rId23"/>
    <p:sldId id="292" r:id="rId24"/>
    <p:sldId id="294" r:id="rId25"/>
    <p:sldId id="259" r:id="rId26"/>
    <p:sldId id="261" r:id="rId27"/>
    <p:sldId id="1051" r:id="rId28"/>
    <p:sldId id="262" r:id="rId29"/>
    <p:sldId id="281" r:id="rId30"/>
    <p:sldId id="291" r:id="rId31"/>
    <p:sldId id="269" r:id="rId32"/>
    <p:sldId id="296" r:id="rId33"/>
    <p:sldId id="1055" r:id="rId34"/>
    <p:sldId id="1056" r:id="rId35"/>
    <p:sldId id="1057" r:id="rId36"/>
    <p:sldId id="1060" r:id="rId37"/>
    <p:sldId id="302" r:id="rId38"/>
    <p:sldId id="301" r:id="rId39"/>
    <p:sldId id="299" r:id="rId40"/>
    <p:sldId id="303" r:id="rId41"/>
    <p:sldId id="1058" r:id="rId42"/>
    <p:sldId id="1059" r:id="rId43"/>
    <p:sldId id="1052" r:id="rId44"/>
    <p:sldId id="267" r:id="rId45"/>
    <p:sldId id="1079"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Cambria Math" panose="02040503050406030204" pitchFamily="18" charset="0"/>
      <p:regular r:id="rId55"/>
    </p:embeddedFont>
    <p:embeddedFont>
      <p:font typeface="CMU Serif" panose="02000603000000000000" pitchFamily="2" charset="0"/>
      <p:regular r:id="rId56"/>
    </p:embeddedFont>
    <p:embeddedFont>
      <p:font typeface="Times" panose="02020603050405020304" pitchFamily="18"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Александр Мельниченко" initials="АМ" lastIdx="1" clrIdx="0">
    <p:extLst>
      <p:ext uri="{19B8F6BF-5375-455C-9EA6-DF929625EA0E}">
        <p15:presenceInfo xmlns:p15="http://schemas.microsoft.com/office/powerpoint/2012/main" userId="da737a23a3fb96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77" autoAdjust="0"/>
    <p:restoredTop sz="91094" autoAdjust="0"/>
  </p:normalViewPr>
  <p:slideViewPr>
    <p:cSldViewPr snapToGrid="0">
      <p:cViewPr>
        <p:scale>
          <a:sx n="50" d="100"/>
          <a:sy n="50" d="100"/>
        </p:scale>
        <p:origin x="1392" y="638"/>
      </p:cViewPr>
      <p:guideLst/>
    </p:cSldViewPr>
  </p:slideViewPr>
  <p:notesTextViewPr>
    <p:cViewPr>
      <p:scale>
        <a:sx n="100" d="100"/>
        <a:sy n="100" d="100"/>
      </p:scale>
      <p:origin x="0" y="-221"/>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7C9AB70-F3A0-4FCB-80D4-2FFF501554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917DD0-9D83-482E-92F3-FF45293584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0F6CB5-C8F0-4EFA-A534-3E97D459B727}" type="datetime1">
              <a:rPr lang="en-US" smtClean="0"/>
              <a:t>1/6/2026</a:t>
            </a:fld>
            <a:endParaRPr lang="en-US"/>
          </a:p>
        </p:txBody>
      </p:sp>
      <p:sp>
        <p:nvSpPr>
          <p:cNvPr id="4" name="Footer Placeholder 3">
            <a:extLst>
              <a:ext uri="{FF2B5EF4-FFF2-40B4-BE49-F238E27FC236}">
                <a16:creationId xmlns:a16="http://schemas.microsoft.com/office/drawing/2014/main" id="{63D9648F-6036-4826-8F64-070F464AB2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396264-CB7A-421D-B167-EB076EFA74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7E3EA4-5024-49AA-A7C7-142FF510EBB6}" type="slidenum">
              <a:rPr lang="en-US" smtClean="0"/>
              <a:t>‹#›</a:t>
            </a:fld>
            <a:endParaRPr lang="en-US"/>
          </a:p>
        </p:txBody>
      </p:sp>
    </p:spTree>
    <p:extLst>
      <p:ext uri="{BB962C8B-B14F-4D97-AF65-F5344CB8AC3E}">
        <p14:creationId xmlns:p14="http://schemas.microsoft.com/office/powerpoint/2010/main" val="63385389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AE22A6-8C46-47C1-BE6E-9D7060AA157E}" type="datetime1">
              <a:rPr lang="en-US" smtClean="0"/>
              <a:t>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D7B56-E80D-4E0F-B590-521547738F4D}" type="slidenum">
              <a:rPr lang="en-US" smtClean="0"/>
              <a:t>‹#›</a:t>
            </a:fld>
            <a:endParaRPr lang="en-US"/>
          </a:p>
        </p:txBody>
      </p:sp>
    </p:spTree>
    <p:extLst>
      <p:ext uri="{BB962C8B-B14F-4D97-AF65-F5344CB8AC3E}">
        <p14:creationId xmlns:p14="http://schemas.microsoft.com/office/powerpoint/2010/main" val="294735220"/>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conference name</a:t>
            </a:r>
          </a:p>
          <a:p>
            <a:endParaRPr lang="en-US" dirty="0"/>
          </a:p>
          <a:p>
            <a:r>
              <a:rPr lang="en-US" dirty="0"/>
              <a:t>“Imagine recovering the spectrum of interstellar magnetic turbulence from just </a:t>
            </a:r>
            <a:r>
              <a:rPr lang="en-US" b="1" dirty="0"/>
              <a:t>one</a:t>
            </a:r>
            <a:r>
              <a:rPr lang="en-US" dirty="0"/>
              <a:t> polarization map at </a:t>
            </a:r>
            <a:r>
              <a:rPr lang="en-US" b="1" dirty="0"/>
              <a:t>one</a:t>
            </a:r>
            <a:r>
              <a:rPr lang="en-US" dirty="0"/>
              <a:t> radio frequency. No RM synthesis. No wide bandwidth. That’s the core result of our work.”</a:t>
            </a:r>
          </a:p>
        </p:txBody>
      </p:sp>
      <p:sp>
        <p:nvSpPr>
          <p:cNvPr id="4" name="Slide Number Placeholder 3"/>
          <p:cNvSpPr>
            <a:spLocks noGrp="1"/>
          </p:cNvSpPr>
          <p:nvPr>
            <p:ph type="sldNum" sz="quarter" idx="5"/>
          </p:nvPr>
        </p:nvSpPr>
        <p:spPr/>
        <p:txBody>
          <a:bodyPr/>
          <a:lstStyle/>
          <a:p>
            <a:fld id="{DF0D7B56-E80D-4E0F-B590-521547738F4D}" type="slidenum">
              <a:rPr lang="en-US" smtClean="0"/>
              <a:t>1</a:t>
            </a:fld>
            <a:endParaRPr lang="en-US"/>
          </a:p>
        </p:txBody>
      </p:sp>
      <p:sp>
        <p:nvSpPr>
          <p:cNvPr id="5" name="Header Placeholder 4">
            <a:extLst>
              <a:ext uri="{FF2B5EF4-FFF2-40B4-BE49-F238E27FC236}">
                <a16:creationId xmlns:a16="http://schemas.microsoft.com/office/drawing/2014/main" id="{FBA3C50D-3F3E-4B8E-888A-A6EC1039DE70}"/>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F849597-4850-4836-A278-52F1FDC75236}"/>
              </a:ext>
            </a:extLst>
          </p:cNvPr>
          <p:cNvSpPr>
            <a:spLocks noGrp="1"/>
          </p:cNvSpPr>
          <p:nvPr>
            <p:ph type="dt" idx="1"/>
          </p:nvPr>
        </p:nvSpPr>
        <p:spPr/>
        <p:txBody>
          <a:bodyPr/>
          <a:lstStyle/>
          <a:p>
            <a:fld id="{A31C14AC-FAE8-46E6-AB00-0C2B34FCAB88}" type="datetime1">
              <a:rPr lang="en-US" smtClean="0"/>
              <a:t>1/6/2026</a:t>
            </a:fld>
            <a:endParaRPr lang="en-US"/>
          </a:p>
        </p:txBody>
      </p:sp>
      <p:sp>
        <p:nvSpPr>
          <p:cNvPr id="7" name="Footer Placeholder 6">
            <a:extLst>
              <a:ext uri="{FF2B5EF4-FFF2-40B4-BE49-F238E27FC236}">
                <a16:creationId xmlns:a16="http://schemas.microsoft.com/office/drawing/2014/main" id="{00194E80-2DAD-4680-B129-22B1C28213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3918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 before modern fluid dynamics, Leonardo da Vinci recognized that turbulence is not pure randomness — it’s an organized chaos.</a:t>
            </a:r>
            <a:br>
              <a:rPr lang="en-US" dirty="0"/>
            </a:br>
            <a:r>
              <a:rPr lang="en-US" dirty="0"/>
              <a:t>He saw repeating patterns in water eddies, a hierarchy of motion that hinted at an underlying order.</a:t>
            </a:r>
            <a:br>
              <a:rPr lang="en-US" dirty="0"/>
            </a:br>
            <a:r>
              <a:rPr lang="en-US" dirty="0"/>
              <a:t>This idea — order within chaos — became the foundation of modern turbulence theory, from Kolmogorov to MHD turbulence.</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12</a:t>
            </a:fld>
            <a:endParaRPr lang="en-US"/>
          </a:p>
        </p:txBody>
      </p:sp>
    </p:spTree>
    <p:extLst>
      <p:ext uri="{BB962C8B-B14F-4D97-AF65-F5344CB8AC3E}">
        <p14:creationId xmlns:p14="http://schemas.microsoft.com/office/powerpoint/2010/main" val="936633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transfers kinetic energy from large scales (where it’s injected) to small scales (where it dissipates as heat).</a:t>
            </a: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13</a:t>
            </a:fld>
            <a:endParaRPr lang="en-US"/>
          </a:p>
        </p:txBody>
      </p:sp>
    </p:spTree>
    <p:extLst>
      <p:ext uri="{BB962C8B-B14F-4D97-AF65-F5344CB8AC3E}">
        <p14:creationId xmlns:p14="http://schemas.microsoft.com/office/powerpoint/2010/main" val="1080514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fld id="{CA58CCDD-ECC6-1246-A1F7-DD9568498BD6}" type="slidenum">
              <a:rPr lang="en-US" sz="1200" b="0" i="0">
                <a:latin typeface="Times" charset="0"/>
              </a:rPr>
              <a:pPr/>
              <a:t>14</a:t>
            </a:fld>
            <a:endParaRPr lang="en-US" sz="1200" b="0" i="0">
              <a:latin typeface="Times" charset="0"/>
            </a:endParaRPr>
          </a:p>
        </p:txBody>
      </p:sp>
      <p:sp>
        <p:nvSpPr>
          <p:cNvPr id="24578"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pPr algn="r"/>
            <a:fld id="{5B8B4A92-7701-3748-A738-1347AAE32AD8}" type="slidenum">
              <a:rPr lang="en-US" sz="1200">
                <a:latin typeface="Times" charset="0"/>
              </a:rPr>
              <a:pPr algn="r"/>
              <a:t>14</a:t>
            </a:fld>
            <a:endParaRPr lang="en-US" sz="1200">
              <a:latin typeface="Times" charset="0"/>
            </a:endParaRPr>
          </a:p>
        </p:txBody>
      </p:sp>
      <p:sp>
        <p:nvSpPr>
          <p:cNvPr id="24579" name="Rectangle 2"/>
          <p:cNvSpPr>
            <a:spLocks noGrp="1" noRot="1" noChangeAspect="1" noChangeArrowheads="1"/>
          </p:cNvSpPr>
          <p:nvPr>
            <p:ph type="sldImg"/>
          </p:nvPr>
        </p:nvSpPr>
        <p:spPr>
          <a:solidFill>
            <a:srgbClr val="FFFFFF"/>
          </a:solidFill>
          <a:ln w="12700" cap="flat">
            <a:solidFill>
              <a:schemeClr val="tx1"/>
            </a:solidFill>
          </a:ln>
        </p:spPr>
      </p:sp>
      <p:sp>
        <p:nvSpPr>
          <p:cNvPr id="24580" name="Rectangle 3"/>
          <p:cNvSpPr>
            <a:spLocks noGrp="1" noChangeArrowheads="1"/>
          </p:cNvSpPr>
          <p:nvPr>
            <p:ph type="body" idx="1"/>
          </p:nvPr>
        </p:nvSpPr>
        <p:spPr>
          <a:xfrm>
            <a:off x="1430338" y="4343400"/>
            <a:ext cx="5029200" cy="4114800"/>
          </a:xfrm>
          <a:noFill/>
          <a:ln>
            <a:solidFill>
              <a:srgbClr val="000000"/>
            </a:solidFill>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txBody>
          <a:bodyPr lIns="90488" tIns="44450" rIns="90488" bIns="44450"/>
          <a:lstStyle/>
          <a:p>
            <a:endParaRPr lang="en-US">
              <a:ea typeface="ＭＳ Ｐゴシック" charset="0"/>
              <a:cs typeface="ＭＳ Ｐゴシック"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5A554-1DEE-19C3-3E01-DABF6EF2E5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1E3FC5F-E8A1-0802-1B33-AFDF5F038AD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4138492-D7E3-97A1-9E1F-4E58EAB3F2D3}"/>
              </a:ext>
            </a:extLst>
          </p:cNvPr>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3742358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For SIGs (Statistical Intensity Gradients) and turbulence diagnostics:</a:t>
            </a:r>
          </a:p>
          <a:p>
            <a:pPr>
              <a:buFont typeface="Arial" panose="020B0604020202020204" pitchFamily="34" charset="0"/>
              <a:buChar char="•"/>
            </a:pPr>
            <a:r>
              <a:rPr lang="en-US" sz="3600" dirty="0"/>
              <a:t>High dynamic range in polarization and Faraday depth;</a:t>
            </a:r>
          </a:p>
          <a:p>
            <a:pPr>
              <a:buFont typeface="Arial" panose="020B0604020202020204" pitchFamily="34" charset="0"/>
              <a:buChar char="•"/>
            </a:pPr>
            <a:r>
              <a:rPr lang="en-US" sz="3600" dirty="0"/>
              <a:t>Large survey volumes allow mapping of magnetized turbulence over many scales;</a:t>
            </a:r>
          </a:p>
          <a:p>
            <a:endParaRPr lang="en-US" sz="2400" b="1" dirty="0"/>
          </a:p>
        </p:txBody>
      </p:sp>
      <p:sp>
        <p:nvSpPr>
          <p:cNvPr id="4" name="Slide Number Placeholder 3"/>
          <p:cNvSpPr>
            <a:spLocks noGrp="1"/>
          </p:cNvSpPr>
          <p:nvPr>
            <p:ph type="sldNum" sz="quarter" idx="5"/>
          </p:nvPr>
        </p:nvSpPr>
        <p:spPr/>
        <p:txBody>
          <a:bodyPr/>
          <a:lstStyle/>
          <a:p>
            <a:fld id="{CA2FD429-61BF-4548-9423-C49565F87375}" type="slidenum">
              <a:rPr lang="en-US" smtClean="0"/>
              <a:t>19</a:t>
            </a:fld>
            <a:endParaRPr lang="en-US"/>
          </a:p>
        </p:txBody>
      </p:sp>
    </p:spTree>
    <p:extLst>
      <p:ext uri="{BB962C8B-B14F-4D97-AF65-F5344CB8AC3E}">
        <p14:creationId xmlns:p14="http://schemas.microsoft.com/office/powerpoint/2010/main" val="2225087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20</a:t>
            </a:fld>
            <a:endParaRPr lang="en-US"/>
          </a:p>
        </p:txBody>
      </p:sp>
    </p:spTree>
    <p:extLst>
      <p:ext uri="{BB962C8B-B14F-4D97-AF65-F5344CB8AC3E}">
        <p14:creationId xmlns:p14="http://schemas.microsoft.com/office/powerpoint/2010/main" val="1666266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21</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53063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Lazarian_Pogosyan_2022</a:t>
            </a:r>
            <a:br>
              <a:rPr lang="en-US" dirty="0"/>
            </a:br>
            <a:br>
              <a:rPr lang="en-US" dirty="0"/>
            </a:br>
            <a:r>
              <a:rPr lang="en-US" dirty="0"/>
              <a:t>“At wavenumber </a:t>
            </a:r>
            <a:r>
              <a:rPr lang="en-US" i="1" dirty="0"/>
              <a:t>k</a:t>
            </a:r>
            <a:r>
              <a:rPr lang="en-US" dirty="0"/>
              <a:t>, the winner is set by a simple rule:</a:t>
            </a:r>
            <a:br>
              <a:rPr lang="en-US" dirty="0"/>
            </a:br>
            <a:r>
              <a:rPr lang="en-US" dirty="0"/>
              <a:t>when </a:t>
            </a:r>
            <a:r>
              <a:rPr lang="en-US" b="1" dirty="0"/>
              <a:t>λ² times the RM dispersion at k</a:t>
            </a:r>
            <a:r>
              <a:rPr lang="en-US" dirty="0"/>
              <a:t> is about one, the dominance flips.</a:t>
            </a:r>
            <a:br>
              <a:rPr lang="en-US" dirty="0"/>
            </a:br>
            <a:r>
              <a:rPr lang="en-US" dirty="0"/>
              <a:t>We call the corresponding wavenumber </a:t>
            </a:r>
            <a:r>
              <a:rPr lang="en-US" b="1" dirty="0"/>
              <a:t>k-cross</a:t>
            </a:r>
            <a:r>
              <a:rPr lang="en-US" dirty="0"/>
              <a:t>, and we can measure it from a single map. As λ increases, k-cross slides to smaller k, revealing a clean, predictable transition from synchrotron-dominated to Faraday-dominated structure.”</a:t>
            </a:r>
          </a:p>
        </p:txBody>
      </p:sp>
      <p:sp>
        <p:nvSpPr>
          <p:cNvPr id="4" name="Slide Number Placeholder 3"/>
          <p:cNvSpPr>
            <a:spLocks noGrp="1"/>
          </p:cNvSpPr>
          <p:nvPr>
            <p:ph type="sldNum" sz="quarter" idx="5"/>
          </p:nvPr>
        </p:nvSpPr>
        <p:spPr/>
        <p:txBody>
          <a:bodyPr/>
          <a:lstStyle/>
          <a:p>
            <a:fld id="{DF0D7B56-E80D-4E0F-B590-521547738F4D}" type="slidenum">
              <a:rPr lang="en-US" smtClean="0"/>
              <a:t>22</a:t>
            </a:fld>
            <a:endParaRPr lang="en-US"/>
          </a:p>
        </p:txBody>
      </p:sp>
      <p:sp>
        <p:nvSpPr>
          <p:cNvPr id="5" name="Header Placeholder 4">
            <a:extLst>
              <a:ext uri="{FF2B5EF4-FFF2-40B4-BE49-F238E27FC236}">
                <a16:creationId xmlns:a16="http://schemas.microsoft.com/office/drawing/2014/main" id="{BBF9BC83-D8B0-4BDE-A3CA-D57F2AF8BA98}"/>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3EC94356-5A6C-4C77-82A0-1D2CDAC9EDB5}"/>
              </a:ext>
            </a:extLst>
          </p:cNvPr>
          <p:cNvSpPr>
            <a:spLocks noGrp="1"/>
          </p:cNvSpPr>
          <p:nvPr>
            <p:ph type="dt" idx="1"/>
          </p:nvPr>
        </p:nvSpPr>
        <p:spPr/>
        <p:txBody>
          <a:bodyPr/>
          <a:lstStyle/>
          <a:p>
            <a:fld id="{1D36ED5F-218C-45EC-82C2-72526F71269F}" type="datetime1">
              <a:rPr lang="en-US" smtClean="0"/>
              <a:t>1/6/2026</a:t>
            </a:fld>
            <a:endParaRPr lang="en-US"/>
          </a:p>
        </p:txBody>
      </p:sp>
      <p:sp>
        <p:nvSpPr>
          <p:cNvPr id="7" name="Footer Placeholder 6">
            <a:extLst>
              <a:ext uri="{FF2B5EF4-FFF2-40B4-BE49-F238E27FC236}">
                <a16:creationId xmlns:a16="http://schemas.microsoft.com/office/drawing/2014/main" id="{8446607E-B988-4994-B720-060E692240B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76946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on this paper was on the most complex situation when the sources of the synchrotron radiation and thermal electrons</a:t>
            </a:r>
          </a:p>
          <a:p>
            <a:r>
              <a:rPr lang="en-US" dirty="0"/>
              <a:t>causing Faraday rotation occupy the same volume. Much simpler, but also </a:t>
            </a:r>
            <a:r>
              <a:rPr lang="en-US" dirty="0" err="1"/>
              <a:t>astrophysically</a:t>
            </a:r>
            <a:r>
              <a:rPr lang="en-US" dirty="0"/>
              <a:t> important, is the situation when</a:t>
            </a:r>
          </a:p>
          <a:p>
            <a:r>
              <a:rPr lang="en-US" dirty="0"/>
              <a:t>synchrotron originates in one distinct region while Faraday rotation acts on synchrotron radiation in another region. For instance, in</a:t>
            </a:r>
          </a:p>
          <a:p>
            <a:r>
              <a:rPr lang="en-US" dirty="0"/>
              <a:t>the studies of synchrotron emission from high galactic latitudes, one may consider that the synchrotron emission is generated in the</a:t>
            </a:r>
          </a:p>
          <a:p>
            <a:r>
              <a:rPr lang="en-US" dirty="0"/>
              <a:t>galactic halo, while the regions of the galactic disk close to the observer are responsible for the Faraday rotation. Below we cover this</a:t>
            </a:r>
          </a:p>
          <a:p>
            <a:r>
              <a:rPr lang="en-US" dirty="0"/>
              <a:t>special case of synchrotron turbulence study</a:t>
            </a:r>
          </a:p>
        </p:txBody>
      </p:sp>
      <p:sp>
        <p:nvSpPr>
          <p:cNvPr id="4" name="Slide Number Placeholder 3"/>
          <p:cNvSpPr>
            <a:spLocks noGrp="1"/>
          </p:cNvSpPr>
          <p:nvPr>
            <p:ph type="sldNum" sz="quarter" idx="5"/>
          </p:nvPr>
        </p:nvSpPr>
        <p:spPr/>
        <p:txBody>
          <a:bodyPr/>
          <a:lstStyle/>
          <a:p>
            <a:fld id="{DF0D7B56-E80D-4E0F-B590-521547738F4D}" type="slidenum">
              <a:rPr lang="en-US" smtClean="0"/>
              <a:t>23</a:t>
            </a:fld>
            <a:endParaRPr lang="en-US"/>
          </a:p>
        </p:txBody>
      </p:sp>
      <p:sp>
        <p:nvSpPr>
          <p:cNvPr id="5" name="Header Placeholder 4">
            <a:extLst>
              <a:ext uri="{FF2B5EF4-FFF2-40B4-BE49-F238E27FC236}">
                <a16:creationId xmlns:a16="http://schemas.microsoft.com/office/drawing/2014/main" id="{FC876909-88E6-47A0-AF9F-827C81DE8C2C}"/>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84388F98-F8BA-4534-AD4E-95BA20D0C07F}"/>
              </a:ext>
            </a:extLst>
          </p:cNvPr>
          <p:cNvSpPr>
            <a:spLocks noGrp="1"/>
          </p:cNvSpPr>
          <p:nvPr>
            <p:ph type="dt" idx="1"/>
          </p:nvPr>
        </p:nvSpPr>
        <p:spPr/>
        <p:txBody>
          <a:bodyPr/>
          <a:lstStyle/>
          <a:p>
            <a:fld id="{465F0B9C-6B99-4FCC-9586-20FD2A614794}" type="datetime1">
              <a:rPr lang="en-US" smtClean="0"/>
              <a:t>1/6/2026</a:t>
            </a:fld>
            <a:endParaRPr lang="en-US"/>
          </a:p>
        </p:txBody>
      </p:sp>
      <p:sp>
        <p:nvSpPr>
          <p:cNvPr id="7" name="Footer Placeholder 6">
            <a:extLst>
              <a:ext uri="{FF2B5EF4-FFF2-40B4-BE49-F238E27FC236}">
                <a16:creationId xmlns:a16="http://schemas.microsoft.com/office/drawing/2014/main" id="{09851D42-A90B-4974-8318-E0B02F612672}"/>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54401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NIO:: sin^2; </a:t>
            </a:r>
            <a:r>
              <a:rPr lang="en-US" dirty="0" err="1"/>
              <a:t>constn</a:t>
            </a:r>
            <a:r>
              <a:rPr lang="en-US" dirty="0"/>
              <a:t>!!“</a:t>
            </a:r>
          </a:p>
        </p:txBody>
      </p:sp>
      <p:sp>
        <p:nvSpPr>
          <p:cNvPr id="4" name="Slide Number Placeholder 3"/>
          <p:cNvSpPr>
            <a:spLocks noGrp="1"/>
          </p:cNvSpPr>
          <p:nvPr>
            <p:ph type="sldNum" sz="quarter" idx="5"/>
          </p:nvPr>
        </p:nvSpPr>
        <p:spPr/>
        <p:txBody>
          <a:bodyPr/>
          <a:lstStyle/>
          <a:p>
            <a:fld id="{DF0D7B56-E80D-4E0F-B590-521547738F4D}" type="slidenum">
              <a:rPr lang="en-US" smtClean="0"/>
              <a:t>25</a:t>
            </a:fld>
            <a:endParaRPr lang="en-US"/>
          </a:p>
        </p:txBody>
      </p:sp>
      <p:sp>
        <p:nvSpPr>
          <p:cNvPr id="5" name="Header Placeholder 4">
            <a:extLst>
              <a:ext uri="{FF2B5EF4-FFF2-40B4-BE49-F238E27FC236}">
                <a16:creationId xmlns:a16="http://schemas.microsoft.com/office/drawing/2014/main" id="{C0AAFAEE-2ADC-4DDB-9699-41CA26C64853}"/>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4B8FEE9-1FDA-440A-963B-27046C915902}"/>
              </a:ext>
            </a:extLst>
          </p:cNvPr>
          <p:cNvSpPr>
            <a:spLocks noGrp="1"/>
          </p:cNvSpPr>
          <p:nvPr>
            <p:ph type="dt" idx="1"/>
          </p:nvPr>
        </p:nvSpPr>
        <p:spPr/>
        <p:txBody>
          <a:bodyPr/>
          <a:lstStyle/>
          <a:p>
            <a:fld id="{8B6C3930-48E7-4A9C-BBC3-9AEFCD239CE7}" type="datetime1">
              <a:rPr lang="en-US" smtClean="0"/>
              <a:t>1/6/2026</a:t>
            </a:fld>
            <a:endParaRPr lang="en-US"/>
          </a:p>
        </p:txBody>
      </p:sp>
      <p:sp>
        <p:nvSpPr>
          <p:cNvPr id="7" name="Footer Placeholder 6">
            <a:extLst>
              <a:ext uri="{FF2B5EF4-FFF2-40B4-BE49-F238E27FC236}">
                <a16:creationId xmlns:a16="http://schemas.microsoft.com/office/drawing/2014/main" id="{8E98683D-45B1-4A4C-B295-F14A3C2FE7E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0627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Turbulence is important in many directions.</a:t>
            </a: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It’s important to study the cosmic rays, the accelerations, for star formation. </a:t>
            </a:r>
          </a:p>
          <a:p>
            <a:pPr>
              <a:lnSpc>
                <a:spcPct val="150000"/>
              </a:lnSpc>
            </a:pP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rPr>
              <a:t>For all of this is important, because all liquids in astrophysics are turbulent. And turbulence changes all of their properties.</a:t>
            </a:r>
          </a:p>
          <a:p>
            <a:pPr>
              <a:lnSpc>
                <a:spcPct val="150000"/>
              </a:lnSpc>
            </a:pPr>
            <a:r>
              <a:rPr lang="en-US" dirty="0"/>
              <a:t>Synchrotron polarization traces </a:t>
            </a:r>
            <a:r>
              <a:rPr lang="en-US" b="1" dirty="0"/>
              <a:t>magnetic turbulence</a:t>
            </a:r>
            <a:r>
              <a:rPr lang="en-US" dirty="0"/>
              <a:t> across scales</a:t>
            </a:r>
            <a:endParaRPr lang="en-US" sz="12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2</a:t>
            </a:fld>
            <a:endParaRPr lang="en-US"/>
          </a:p>
        </p:txBody>
      </p:sp>
    </p:spTree>
    <p:extLst>
      <p:ext uri="{BB962C8B-B14F-4D97-AF65-F5344CB8AC3E}">
        <p14:creationId xmlns:p14="http://schemas.microsoft.com/office/powerpoint/2010/main" val="277720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Initiallly</a:t>
            </a:r>
            <a:r>
              <a:rPr lang="en-US" dirty="0"/>
              <a:t> Draw  the picture halo, thickness, and so on </a:t>
            </a:r>
            <a:r>
              <a:rPr lang="en-US" dirty="0" err="1"/>
              <a:t>on</a:t>
            </a:r>
            <a:r>
              <a:rPr lang="en-US" dirty="0"/>
              <a:t> the front title</a:t>
            </a:r>
            <a:br>
              <a:rPr lang="en-US" dirty="0"/>
            </a:br>
            <a:r>
              <a:rPr lang="en-US" dirty="0"/>
              <a:t>2. here, plot when the </a:t>
            </a:r>
            <a:r>
              <a:rPr lang="en-US" dirty="0" err="1"/>
              <a:t>dispertion</a:t>
            </a:r>
            <a:r>
              <a:rPr lang="en-US" dirty="0"/>
              <a:t> increases (plot the layer, and some </a:t>
            </a:r>
            <a:r>
              <a:rPr lang="ru-RU" dirty="0"/>
              <a:t>вихри</a:t>
            </a:r>
            <a:r>
              <a:rPr lang="en-US" dirty="0"/>
              <a:t>)</a:t>
            </a:r>
            <a:br>
              <a:rPr lang="en-US" dirty="0"/>
            </a:br>
            <a:r>
              <a:rPr lang="en-US" dirty="0"/>
              <a:t>3. more transition to simulations </a:t>
            </a:r>
            <a:r>
              <a:rPr lang="en-US" dirty="0" err="1"/>
              <a:t>addres</a:t>
            </a:r>
            <a:r>
              <a:rPr lang="en-US" dirty="0"/>
              <a:t>.</a:t>
            </a:r>
          </a:p>
          <a:p>
            <a:br>
              <a:rPr lang="en-US" dirty="0"/>
            </a:br>
            <a:br>
              <a:rPr lang="en-US" dirty="0"/>
            </a:br>
            <a:r>
              <a:rPr lang="en-US" dirty="0"/>
              <a:t>“At wavenumber </a:t>
            </a:r>
            <a:r>
              <a:rPr lang="en-US" i="1" dirty="0"/>
              <a:t>k</a:t>
            </a:r>
            <a:r>
              <a:rPr lang="en-US" dirty="0"/>
              <a:t>, the winner is set by a simple rule:</a:t>
            </a:r>
            <a:br>
              <a:rPr lang="en-US" dirty="0"/>
            </a:br>
            <a:r>
              <a:rPr lang="en-US" dirty="0"/>
              <a:t>when </a:t>
            </a:r>
            <a:r>
              <a:rPr lang="en-US" b="1" dirty="0"/>
              <a:t>λ² times the RM dispersion at k</a:t>
            </a:r>
            <a:r>
              <a:rPr lang="en-US" dirty="0"/>
              <a:t> is about one, the dominance flips.</a:t>
            </a:r>
            <a:br>
              <a:rPr lang="en-US" dirty="0"/>
            </a:br>
            <a:r>
              <a:rPr lang="en-US" dirty="0"/>
              <a:t>We call the corresponding wavenumber </a:t>
            </a:r>
            <a:r>
              <a:rPr lang="en-US" b="1" dirty="0"/>
              <a:t>k-cross</a:t>
            </a:r>
            <a:r>
              <a:rPr lang="en-US" dirty="0"/>
              <a:t>, and we can measure it from a single map. As λ increases, k-cross slides to smaller k, revealing a clean, predictable transition from synchrotron-dominated to Faraday-dominated structure.”</a:t>
            </a:r>
          </a:p>
        </p:txBody>
      </p:sp>
      <p:sp>
        <p:nvSpPr>
          <p:cNvPr id="4" name="Slide Number Placeholder 3"/>
          <p:cNvSpPr>
            <a:spLocks noGrp="1"/>
          </p:cNvSpPr>
          <p:nvPr>
            <p:ph type="sldNum" sz="quarter" idx="5"/>
          </p:nvPr>
        </p:nvSpPr>
        <p:spPr/>
        <p:txBody>
          <a:bodyPr/>
          <a:lstStyle/>
          <a:p>
            <a:fld id="{DF0D7B56-E80D-4E0F-B590-521547738F4D}" type="slidenum">
              <a:rPr lang="en-US" smtClean="0"/>
              <a:t>26</a:t>
            </a:fld>
            <a:endParaRPr lang="en-US"/>
          </a:p>
        </p:txBody>
      </p:sp>
      <p:sp>
        <p:nvSpPr>
          <p:cNvPr id="5" name="Header Placeholder 4">
            <a:extLst>
              <a:ext uri="{FF2B5EF4-FFF2-40B4-BE49-F238E27FC236}">
                <a16:creationId xmlns:a16="http://schemas.microsoft.com/office/drawing/2014/main" id="{857364A2-6AEF-494A-B8DF-1A8796876243}"/>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BDD26A9-098E-48E0-A059-073959F909C5}"/>
              </a:ext>
            </a:extLst>
          </p:cNvPr>
          <p:cNvSpPr>
            <a:spLocks noGrp="1"/>
          </p:cNvSpPr>
          <p:nvPr>
            <p:ph type="dt" idx="1"/>
          </p:nvPr>
        </p:nvSpPr>
        <p:spPr/>
        <p:txBody>
          <a:bodyPr/>
          <a:lstStyle/>
          <a:p>
            <a:fld id="{AA3ADFE0-B195-4DD0-B7CB-E5ECEA68FF1D}" type="datetime1">
              <a:rPr lang="en-US" smtClean="0"/>
              <a:t>1/6/2026</a:t>
            </a:fld>
            <a:endParaRPr lang="en-US"/>
          </a:p>
        </p:txBody>
      </p:sp>
      <p:sp>
        <p:nvSpPr>
          <p:cNvPr id="7" name="Footer Placeholder 6">
            <a:extLst>
              <a:ext uri="{FF2B5EF4-FFF2-40B4-BE49-F238E27FC236}">
                <a16:creationId xmlns:a16="http://schemas.microsoft.com/office/drawing/2014/main" id="{CC193D48-E989-4798-BFD5-34E69F07E6F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68253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validated this in two ways. First, on synthetic fields with controlled power laws, where we know the answer. Across wavelengths, the directional spectrum follows the synchrotron slope at short λ and the RM slope at long λ, with the predicted cross-over behavior. In a density-slope test, once Faraday dominates, the spectrum locks onto </a:t>
            </a:r>
            <a:r>
              <a:rPr lang="en-US" b="1" dirty="0"/>
              <a:t>n-e times B-parallel</a:t>
            </a:r>
            <a:r>
              <a:rPr lang="en-US" dirty="0"/>
              <a:t>, exactly as expected.</a:t>
            </a:r>
            <a:br>
              <a:rPr lang="en-US" dirty="0"/>
            </a:br>
            <a:endParaRPr lang="en-US" dirty="0"/>
          </a:p>
        </p:txBody>
      </p:sp>
      <p:sp>
        <p:nvSpPr>
          <p:cNvPr id="4" name="Slide Number Placeholder 3"/>
          <p:cNvSpPr>
            <a:spLocks noGrp="1"/>
          </p:cNvSpPr>
          <p:nvPr>
            <p:ph type="sldNum" sz="quarter" idx="5"/>
          </p:nvPr>
        </p:nvSpPr>
        <p:spPr/>
        <p:txBody>
          <a:bodyPr/>
          <a:lstStyle/>
          <a:p>
            <a:fld id="{DF0D7B56-E80D-4E0F-B590-521547738F4D}" type="slidenum">
              <a:rPr lang="en-US" smtClean="0"/>
              <a:t>28</a:t>
            </a:fld>
            <a:endParaRPr lang="en-US"/>
          </a:p>
        </p:txBody>
      </p:sp>
      <p:sp>
        <p:nvSpPr>
          <p:cNvPr id="5" name="Header Placeholder 4">
            <a:extLst>
              <a:ext uri="{FF2B5EF4-FFF2-40B4-BE49-F238E27FC236}">
                <a16:creationId xmlns:a16="http://schemas.microsoft.com/office/drawing/2014/main" id="{48BD60E8-F974-43C7-938A-E800C4A37D91}"/>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19D70A35-303D-449B-A6A6-75E4E8EBFCFC}"/>
              </a:ext>
            </a:extLst>
          </p:cNvPr>
          <p:cNvSpPr>
            <a:spLocks noGrp="1"/>
          </p:cNvSpPr>
          <p:nvPr>
            <p:ph type="dt" idx="1"/>
          </p:nvPr>
        </p:nvSpPr>
        <p:spPr/>
        <p:txBody>
          <a:bodyPr/>
          <a:lstStyle/>
          <a:p>
            <a:fld id="{BD65985D-A491-4B3A-BC7F-4B2953178AD5}" type="datetime1">
              <a:rPr lang="en-US" smtClean="0"/>
              <a:t>1/6/2026</a:t>
            </a:fld>
            <a:endParaRPr lang="en-US"/>
          </a:p>
        </p:txBody>
      </p:sp>
      <p:sp>
        <p:nvSpPr>
          <p:cNvPr id="7" name="Footer Placeholder 6">
            <a:extLst>
              <a:ext uri="{FF2B5EF4-FFF2-40B4-BE49-F238E27FC236}">
                <a16:creationId xmlns:a16="http://schemas.microsoft.com/office/drawing/2014/main" id="{D4123BE1-F077-4654-957A-1495AE9ABF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89846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titles;</a:t>
            </a:r>
          </a:p>
          <a:p>
            <a:r>
              <a:rPr lang="en-US" dirty="0"/>
              <a:t>TITLES- - what is written</a:t>
            </a:r>
          </a:p>
        </p:txBody>
      </p:sp>
      <p:sp>
        <p:nvSpPr>
          <p:cNvPr id="4" name="Slide Number Placeholder 3"/>
          <p:cNvSpPr>
            <a:spLocks noGrp="1"/>
          </p:cNvSpPr>
          <p:nvPr>
            <p:ph type="sldNum" sz="quarter" idx="5"/>
          </p:nvPr>
        </p:nvSpPr>
        <p:spPr/>
        <p:txBody>
          <a:bodyPr/>
          <a:lstStyle/>
          <a:p>
            <a:fld id="{DF0D7B56-E80D-4E0F-B590-521547738F4D}" type="slidenum">
              <a:rPr lang="en-US" smtClean="0"/>
              <a:t>29</a:t>
            </a:fld>
            <a:endParaRPr lang="en-US"/>
          </a:p>
        </p:txBody>
      </p:sp>
      <p:sp>
        <p:nvSpPr>
          <p:cNvPr id="5" name="Header Placeholder 4">
            <a:extLst>
              <a:ext uri="{FF2B5EF4-FFF2-40B4-BE49-F238E27FC236}">
                <a16:creationId xmlns:a16="http://schemas.microsoft.com/office/drawing/2014/main" id="{19848E08-9C1E-41F1-BB89-5057154FDD7B}"/>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04ADE1F4-E75C-416C-AB7D-078D484E3553}"/>
              </a:ext>
            </a:extLst>
          </p:cNvPr>
          <p:cNvSpPr>
            <a:spLocks noGrp="1"/>
          </p:cNvSpPr>
          <p:nvPr>
            <p:ph type="dt" idx="1"/>
          </p:nvPr>
        </p:nvSpPr>
        <p:spPr/>
        <p:txBody>
          <a:bodyPr/>
          <a:lstStyle/>
          <a:p>
            <a:fld id="{75608B47-46CE-4FEF-A248-0878267447A3}" type="datetime1">
              <a:rPr lang="en-US" smtClean="0"/>
              <a:t>1/6/2026</a:t>
            </a:fld>
            <a:endParaRPr lang="en-US"/>
          </a:p>
        </p:txBody>
      </p:sp>
      <p:sp>
        <p:nvSpPr>
          <p:cNvPr id="7" name="Footer Placeholder 6">
            <a:extLst>
              <a:ext uri="{FF2B5EF4-FFF2-40B4-BE49-F238E27FC236}">
                <a16:creationId xmlns:a16="http://schemas.microsoft.com/office/drawing/2014/main" id="{6AA84719-4FBE-44A1-BDCC-5D8AC245380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91807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what regime we are right now? </a:t>
            </a:r>
            <a:br>
              <a:rPr lang="en-US" dirty="0"/>
            </a:br>
            <a:r>
              <a:rPr lang="en-US" dirty="0"/>
              <a:t>Synchrotron-dominated? Transitional? Faraday-dominated?</a:t>
            </a:r>
          </a:p>
        </p:txBody>
      </p:sp>
      <p:sp>
        <p:nvSpPr>
          <p:cNvPr id="4" name="Slide Number Placeholder 3"/>
          <p:cNvSpPr>
            <a:spLocks noGrp="1"/>
          </p:cNvSpPr>
          <p:nvPr>
            <p:ph type="sldNum" sz="quarter" idx="5"/>
          </p:nvPr>
        </p:nvSpPr>
        <p:spPr/>
        <p:txBody>
          <a:bodyPr/>
          <a:lstStyle/>
          <a:p>
            <a:fld id="{DF0D7B56-E80D-4E0F-B590-521547738F4D}" type="slidenum">
              <a:rPr lang="en-US" smtClean="0"/>
              <a:t>30</a:t>
            </a:fld>
            <a:endParaRPr lang="en-US"/>
          </a:p>
        </p:txBody>
      </p:sp>
      <p:sp>
        <p:nvSpPr>
          <p:cNvPr id="5" name="Header Placeholder 4">
            <a:extLst>
              <a:ext uri="{FF2B5EF4-FFF2-40B4-BE49-F238E27FC236}">
                <a16:creationId xmlns:a16="http://schemas.microsoft.com/office/drawing/2014/main" id="{890473C5-9593-4434-8B4F-10B69904E654}"/>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AE52BF39-17D2-46A5-9939-F465CD79C141}"/>
              </a:ext>
            </a:extLst>
          </p:cNvPr>
          <p:cNvSpPr>
            <a:spLocks noGrp="1"/>
          </p:cNvSpPr>
          <p:nvPr>
            <p:ph type="dt" idx="1"/>
          </p:nvPr>
        </p:nvSpPr>
        <p:spPr/>
        <p:txBody>
          <a:bodyPr/>
          <a:lstStyle/>
          <a:p>
            <a:fld id="{03DFF9F1-8E2A-455E-B23B-CE67A6031E0E}" type="datetime1">
              <a:rPr lang="en-US" smtClean="0"/>
              <a:t>1/6/2026</a:t>
            </a:fld>
            <a:endParaRPr lang="en-US"/>
          </a:p>
        </p:txBody>
      </p:sp>
      <p:sp>
        <p:nvSpPr>
          <p:cNvPr id="7" name="Footer Placeholder 6">
            <a:extLst>
              <a:ext uri="{FF2B5EF4-FFF2-40B4-BE49-F238E27FC236}">
                <a16:creationId xmlns:a16="http://schemas.microsoft.com/office/drawing/2014/main" id="{F5B2FA81-E2F4-439F-BE53-7FAB2BD5D11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64905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on 3-D </a:t>
            </a:r>
            <a:r>
              <a:rPr lang="en-US" b="1" dirty="0"/>
              <a:t>Athena</a:t>
            </a:r>
            <a:r>
              <a:rPr lang="en-US" dirty="0"/>
              <a:t> MHD cubes spanning sub- and super-</a:t>
            </a:r>
            <a:r>
              <a:rPr lang="en-US" dirty="0" err="1"/>
              <a:t>Alfvénic</a:t>
            </a:r>
            <a:r>
              <a:rPr lang="en-US" dirty="0"/>
              <a:t> regimes. Projected maps recover the anticipated inertial-range scaling; the measured two-dimensional slopes match the three-to-two-D mapping. </a:t>
            </a:r>
          </a:p>
          <a:p>
            <a:endParaRPr lang="en-US" dirty="0"/>
          </a:p>
        </p:txBody>
      </p:sp>
      <p:sp>
        <p:nvSpPr>
          <p:cNvPr id="4" name="Slide Number Placeholder 3"/>
          <p:cNvSpPr>
            <a:spLocks noGrp="1"/>
          </p:cNvSpPr>
          <p:nvPr>
            <p:ph type="sldNum" sz="quarter" idx="5"/>
          </p:nvPr>
        </p:nvSpPr>
        <p:spPr/>
        <p:txBody>
          <a:bodyPr/>
          <a:lstStyle/>
          <a:p>
            <a:fld id="{DF0D7B56-E80D-4E0F-B590-521547738F4D}" type="slidenum">
              <a:rPr lang="en-US" smtClean="0"/>
              <a:t>31</a:t>
            </a:fld>
            <a:endParaRPr lang="en-US"/>
          </a:p>
        </p:txBody>
      </p:sp>
      <p:sp>
        <p:nvSpPr>
          <p:cNvPr id="5" name="Header Placeholder 4">
            <a:extLst>
              <a:ext uri="{FF2B5EF4-FFF2-40B4-BE49-F238E27FC236}">
                <a16:creationId xmlns:a16="http://schemas.microsoft.com/office/drawing/2014/main" id="{66B28E40-241B-4F64-9DC1-0ACC72796DCD}"/>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B91984AD-503D-4607-A79F-5088862508C7}"/>
              </a:ext>
            </a:extLst>
          </p:cNvPr>
          <p:cNvSpPr>
            <a:spLocks noGrp="1"/>
          </p:cNvSpPr>
          <p:nvPr>
            <p:ph type="dt" idx="1"/>
          </p:nvPr>
        </p:nvSpPr>
        <p:spPr/>
        <p:txBody>
          <a:bodyPr/>
          <a:lstStyle/>
          <a:p>
            <a:fld id="{70C02445-5368-40FC-ADC5-5546EB52BCBE}" type="datetime1">
              <a:rPr lang="en-US" smtClean="0"/>
              <a:t>1/6/2026</a:t>
            </a:fld>
            <a:endParaRPr lang="en-US"/>
          </a:p>
        </p:txBody>
      </p:sp>
      <p:sp>
        <p:nvSpPr>
          <p:cNvPr id="7" name="Footer Placeholder 6">
            <a:extLst>
              <a:ext uri="{FF2B5EF4-FFF2-40B4-BE49-F238E27FC236}">
                <a16:creationId xmlns:a16="http://schemas.microsoft.com/office/drawing/2014/main" id="{AFD80E7A-66D2-40DF-8E7B-9897F93DA94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76058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38</a:t>
            </a:fld>
            <a:endParaRPr lang="en-US"/>
          </a:p>
        </p:txBody>
      </p:sp>
    </p:spTree>
    <p:extLst>
      <p:ext uri="{BB962C8B-B14F-4D97-AF65-F5344CB8AC3E}">
        <p14:creationId xmlns:p14="http://schemas.microsoft.com/office/powerpoint/2010/main" val="2622228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39</a:t>
            </a:fld>
            <a:endParaRPr lang="en-US"/>
          </a:p>
        </p:txBody>
      </p:sp>
    </p:spTree>
    <p:extLst>
      <p:ext uri="{BB962C8B-B14F-4D97-AF65-F5344CB8AC3E}">
        <p14:creationId xmlns:p14="http://schemas.microsoft.com/office/powerpoint/2010/main" val="2689250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B5AE22A6-8C46-47C1-BE6E-9D7060AA157E}" type="datetime1">
              <a:rPr lang="en-US" smtClean="0"/>
              <a:t>1/6/2026</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DF0D7B56-E80D-4E0F-B590-521547738F4D}" type="slidenum">
              <a:rPr lang="en-US" smtClean="0"/>
              <a:t>40</a:t>
            </a:fld>
            <a:endParaRPr lang="en-US"/>
          </a:p>
        </p:txBody>
      </p:sp>
    </p:spTree>
    <p:extLst>
      <p:ext uri="{BB962C8B-B14F-4D97-AF65-F5344CB8AC3E}">
        <p14:creationId xmlns:p14="http://schemas.microsoft.com/office/powerpoint/2010/main" val="1545567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D7B56-E80D-4E0F-B590-521547738F4D}" type="slidenum">
              <a:rPr lang="en-US" smtClean="0"/>
              <a:t>44</a:t>
            </a:fld>
            <a:endParaRPr lang="en-US"/>
          </a:p>
        </p:txBody>
      </p:sp>
      <p:sp>
        <p:nvSpPr>
          <p:cNvPr id="5" name="Header Placeholder 4">
            <a:extLst>
              <a:ext uri="{FF2B5EF4-FFF2-40B4-BE49-F238E27FC236}">
                <a16:creationId xmlns:a16="http://schemas.microsoft.com/office/drawing/2014/main" id="{65C3CDBB-83D0-4E91-B45E-7FADC532EFE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CF5720B9-9BD7-4713-98C3-E331BA8F0239}"/>
              </a:ext>
            </a:extLst>
          </p:cNvPr>
          <p:cNvSpPr>
            <a:spLocks noGrp="1"/>
          </p:cNvSpPr>
          <p:nvPr>
            <p:ph type="dt" idx="1"/>
          </p:nvPr>
        </p:nvSpPr>
        <p:spPr/>
        <p:txBody>
          <a:bodyPr/>
          <a:lstStyle/>
          <a:p>
            <a:fld id="{8F320A6F-C5D0-4E12-98CB-33D2B8D6D5DC}" type="datetime1">
              <a:rPr lang="en-US" smtClean="0"/>
              <a:t>1/6/2026</a:t>
            </a:fld>
            <a:endParaRPr lang="en-US"/>
          </a:p>
        </p:txBody>
      </p:sp>
      <p:sp>
        <p:nvSpPr>
          <p:cNvPr id="7" name="Footer Placeholder 6">
            <a:extLst>
              <a:ext uri="{FF2B5EF4-FFF2-40B4-BE49-F238E27FC236}">
                <a16:creationId xmlns:a16="http://schemas.microsoft.com/office/drawing/2014/main" id="{25A4DEDA-11A1-420A-91FA-E738C73A388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5634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5</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4730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conference name</a:t>
            </a:r>
          </a:p>
          <a:p>
            <a:endParaRPr lang="en-US" dirty="0"/>
          </a:p>
          <a:p>
            <a:r>
              <a:rPr lang="en-US" dirty="0"/>
              <a:t>“Imagine recovering the spectrum of interstellar magnetic turbulence from just </a:t>
            </a:r>
            <a:r>
              <a:rPr lang="en-US" b="1" dirty="0"/>
              <a:t>one</a:t>
            </a:r>
            <a:r>
              <a:rPr lang="en-US" dirty="0"/>
              <a:t> polarization map at </a:t>
            </a:r>
            <a:r>
              <a:rPr lang="en-US" b="1" dirty="0"/>
              <a:t>one</a:t>
            </a:r>
            <a:r>
              <a:rPr lang="en-US" dirty="0"/>
              <a:t> radio frequency. No RM synthesis. No wide bandwidth. That’s the core result of our work.”</a:t>
            </a:r>
          </a:p>
        </p:txBody>
      </p:sp>
      <p:sp>
        <p:nvSpPr>
          <p:cNvPr id="4" name="Slide Number Placeholder 3"/>
          <p:cNvSpPr>
            <a:spLocks noGrp="1"/>
          </p:cNvSpPr>
          <p:nvPr>
            <p:ph type="sldNum" sz="quarter" idx="5"/>
          </p:nvPr>
        </p:nvSpPr>
        <p:spPr/>
        <p:txBody>
          <a:bodyPr/>
          <a:lstStyle/>
          <a:p>
            <a:fld id="{DF0D7B56-E80D-4E0F-B590-521547738F4D}" type="slidenum">
              <a:rPr lang="en-US" smtClean="0"/>
              <a:t>45</a:t>
            </a:fld>
            <a:endParaRPr lang="en-US"/>
          </a:p>
        </p:txBody>
      </p:sp>
      <p:sp>
        <p:nvSpPr>
          <p:cNvPr id="5" name="Header Placeholder 4">
            <a:extLst>
              <a:ext uri="{FF2B5EF4-FFF2-40B4-BE49-F238E27FC236}">
                <a16:creationId xmlns:a16="http://schemas.microsoft.com/office/drawing/2014/main" id="{FBA3C50D-3F3E-4B8E-888A-A6EC1039DE70}"/>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DF849597-4850-4836-A278-52F1FDC75236}"/>
              </a:ext>
            </a:extLst>
          </p:cNvPr>
          <p:cNvSpPr>
            <a:spLocks noGrp="1"/>
          </p:cNvSpPr>
          <p:nvPr>
            <p:ph type="dt" idx="1"/>
          </p:nvPr>
        </p:nvSpPr>
        <p:spPr/>
        <p:txBody>
          <a:bodyPr/>
          <a:lstStyle/>
          <a:p>
            <a:fld id="{A31C14AC-FAE8-46E6-AB00-0C2B34FCAB88}" type="datetime1">
              <a:rPr lang="en-US" smtClean="0"/>
              <a:t>1/6/2026</a:t>
            </a:fld>
            <a:endParaRPr lang="en-US"/>
          </a:p>
        </p:txBody>
      </p:sp>
      <p:sp>
        <p:nvSpPr>
          <p:cNvPr id="7" name="Footer Placeholder 6">
            <a:extLst>
              <a:ext uri="{FF2B5EF4-FFF2-40B4-BE49-F238E27FC236}">
                <a16:creationId xmlns:a16="http://schemas.microsoft.com/office/drawing/2014/main" id="{00194E80-2DAD-4680-B129-22B1C282139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75748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6</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37316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7</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17202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8</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7706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9</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75911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10</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8744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a:t>
            </a:r>
          </a:p>
          <a:p>
            <a:endParaRPr lang="en-US" dirty="0"/>
          </a:p>
          <a:p>
            <a:r>
              <a:rPr lang="en-US" dirty="0"/>
              <a:t>Planck, sections</a:t>
            </a:r>
          </a:p>
          <a:p>
            <a:endParaRPr lang="en-US" dirty="0"/>
          </a:p>
          <a:p>
            <a:r>
              <a:rPr lang="en-US" dirty="0"/>
              <a:t>Next slide: Faraday, path alternatives</a:t>
            </a:r>
          </a:p>
          <a:p>
            <a:endParaRPr lang="en-US" dirty="0"/>
          </a:p>
          <a:p>
            <a:r>
              <a:rPr lang="en-US" dirty="0" err="1"/>
              <a:t>Synchrton</a:t>
            </a:r>
            <a:r>
              <a:rPr lang="en-US" dirty="0"/>
              <a:t> as good measure of magnetic field</a:t>
            </a:r>
          </a:p>
          <a:p>
            <a:r>
              <a:rPr lang="en-US" dirty="0"/>
              <a:t>informant</a:t>
            </a:r>
          </a:p>
          <a:p>
            <a:r>
              <a:rPr lang="en-US" dirty="0"/>
              <a:t>Magnetic turbulence is ubiquitous in astrophysics</a:t>
            </a:r>
          </a:p>
          <a:p>
            <a:r>
              <a:rPr lang="en-US" dirty="0"/>
              <a:t>(Armstrong et al. 1995). It shapes star formation (Fed-</a:t>
            </a:r>
          </a:p>
          <a:p>
            <a:r>
              <a:rPr lang="en-US" dirty="0" err="1"/>
              <a:t>errath</a:t>
            </a:r>
            <a:r>
              <a:rPr lang="en-US" dirty="0"/>
              <a:t> 2016), angular momentum transport (</a:t>
            </a:r>
            <a:r>
              <a:rPr lang="en-US" dirty="0" err="1"/>
              <a:t>Balbus</a:t>
            </a:r>
            <a:r>
              <a:rPr lang="en-US" dirty="0"/>
              <a:t> &amp;</a:t>
            </a:r>
          </a:p>
          <a:p>
            <a:r>
              <a:rPr lang="en-US" dirty="0"/>
              <a:t>Hawley 1991), and mediates conductivity and cosmic-</a:t>
            </a:r>
          </a:p>
          <a:p>
            <a:r>
              <a:rPr lang="en-US" dirty="0"/>
              <a:t>ray propagation (Brandenburg &amp; </a:t>
            </a:r>
            <a:r>
              <a:rPr lang="en-US" dirty="0" err="1"/>
              <a:t>Lazarian</a:t>
            </a:r>
            <a:r>
              <a:rPr lang="en-US" dirty="0"/>
              <a:t> 2013), yet</a:t>
            </a:r>
          </a:p>
          <a:p>
            <a:r>
              <a:rPr lang="en-US" dirty="0"/>
              <a:t>most observational diagnostics are limited to 2D pro-</a:t>
            </a:r>
          </a:p>
          <a:p>
            <a:r>
              <a:rPr lang="en-US" dirty="0" err="1"/>
              <a:t>jections</a:t>
            </a:r>
            <a:r>
              <a:rPr lang="en-US" dirty="0"/>
              <a:t> along the line of sight (LOS) (</a:t>
            </a:r>
            <a:r>
              <a:rPr lang="en-US" dirty="0" err="1"/>
              <a:t>Elmegreen</a:t>
            </a:r>
            <a:r>
              <a:rPr lang="en-US" dirty="0"/>
              <a:t> &amp;</a:t>
            </a:r>
          </a:p>
          <a:p>
            <a:r>
              <a:rPr lang="en-US" dirty="0"/>
              <a:t>Scalo 2004). Faraday rotation is one of the most widely</a:t>
            </a:r>
          </a:p>
          <a:p>
            <a:r>
              <a:rPr lang="en-US" dirty="0"/>
              <a:t>used probes of these magnetized plasmas: from </a:t>
            </a:r>
            <a:r>
              <a:rPr lang="en-US" dirty="0" err="1"/>
              <a:t>Galac</a:t>
            </a:r>
            <a:r>
              <a:rPr lang="en-US" dirty="0"/>
              <a:t>-</a:t>
            </a:r>
          </a:p>
          <a:p>
            <a:r>
              <a:rPr lang="en-US" dirty="0"/>
              <a:t>tic RM grids and pulsars to cluster radio halos and FRBs, it reveals the LOS magnetic field weighted by</a:t>
            </a:r>
          </a:p>
          <a:p>
            <a:r>
              <a:rPr lang="en-US" dirty="0"/>
              <a:t>the thermal-electron density, and—through its spatial</a:t>
            </a:r>
          </a:p>
          <a:p>
            <a:r>
              <a:rPr lang="en-US" dirty="0"/>
              <a:t>statistics—encodes the underlying turbulence (e.g., see</a:t>
            </a:r>
          </a:p>
          <a:p>
            <a:r>
              <a:rPr lang="en-US" dirty="0"/>
              <a:t>the review by </a:t>
            </a:r>
            <a:r>
              <a:rPr lang="en-US" dirty="0" err="1"/>
              <a:t>Akahori</a:t>
            </a:r>
            <a:r>
              <a:rPr lang="en-US" dirty="0"/>
              <a:t> et al. 2018).</a:t>
            </a:r>
          </a:p>
        </p:txBody>
      </p:sp>
      <p:sp>
        <p:nvSpPr>
          <p:cNvPr id="4" name="Slide Number Placeholder 3"/>
          <p:cNvSpPr>
            <a:spLocks noGrp="1"/>
          </p:cNvSpPr>
          <p:nvPr>
            <p:ph type="sldNum" sz="quarter" idx="5"/>
          </p:nvPr>
        </p:nvSpPr>
        <p:spPr/>
        <p:txBody>
          <a:bodyPr/>
          <a:lstStyle/>
          <a:p>
            <a:fld id="{DF0D7B56-E80D-4E0F-B590-521547738F4D}" type="slidenum">
              <a:rPr lang="en-US" smtClean="0"/>
              <a:t>11</a:t>
            </a:fld>
            <a:endParaRPr lang="en-US"/>
          </a:p>
        </p:txBody>
      </p:sp>
      <p:sp>
        <p:nvSpPr>
          <p:cNvPr id="5" name="Header Placeholder 4">
            <a:extLst>
              <a:ext uri="{FF2B5EF4-FFF2-40B4-BE49-F238E27FC236}">
                <a16:creationId xmlns:a16="http://schemas.microsoft.com/office/drawing/2014/main" id="{262519F8-C5D5-4747-8943-798CCAC6AEC5}"/>
              </a:ext>
            </a:extLst>
          </p:cNvPr>
          <p:cNvSpPr>
            <a:spLocks noGrp="1"/>
          </p:cNvSpPr>
          <p:nvPr>
            <p:ph type="hdr" sz="quarter"/>
          </p:nvPr>
        </p:nvSpPr>
        <p:spPr/>
        <p:txBody>
          <a:bodyPr/>
          <a:lstStyle/>
          <a:p>
            <a:endParaRPr lang="en-US"/>
          </a:p>
        </p:txBody>
      </p:sp>
      <p:sp>
        <p:nvSpPr>
          <p:cNvPr id="6" name="Date Placeholder 5">
            <a:extLst>
              <a:ext uri="{FF2B5EF4-FFF2-40B4-BE49-F238E27FC236}">
                <a16:creationId xmlns:a16="http://schemas.microsoft.com/office/drawing/2014/main" id="{4F94847A-1FB5-41D2-827E-7F801175DE0B}"/>
              </a:ext>
            </a:extLst>
          </p:cNvPr>
          <p:cNvSpPr>
            <a:spLocks noGrp="1"/>
          </p:cNvSpPr>
          <p:nvPr>
            <p:ph type="dt" idx="1"/>
          </p:nvPr>
        </p:nvSpPr>
        <p:spPr/>
        <p:txBody>
          <a:bodyPr/>
          <a:lstStyle/>
          <a:p>
            <a:fld id="{5BF41694-AF36-4E03-9228-788C82DE0E62}" type="datetime1">
              <a:rPr lang="en-US" smtClean="0"/>
              <a:t>1/6/2026</a:t>
            </a:fld>
            <a:endParaRPr lang="en-US"/>
          </a:p>
        </p:txBody>
      </p:sp>
      <p:sp>
        <p:nvSpPr>
          <p:cNvPr id="7" name="Footer Placeholder 6">
            <a:extLst>
              <a:ext uri="{FF2B5EF4-FFF2-40B4-BE49-F238E27FC236}">
                <a16:creationId xmlns:a16="http://schemas.microsoft.com/office/drawing/2014/main" id="{15D849AF-D64C-4632-A298-3B1C97D63E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1679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567B-C147-4591-A30B-6DC51A4FFF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E342FE-ABA8-4A8B-B48E-07CE0A9B61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C7D6C8-D926-4344-8D60-B70CEA014209}"/>
              </a:ext>
            </a:extLst>
          </p:cNvPr>
          <p:cNvSpPr>
            <a:spLocks noGrp="1"/>
          </p:cNvSpPr>
          <p:nvPr>
            <p:ph type="dt" sz="half" idx="10"/>
          </p:nvPr>
        </p:nvSpPr>
        <p:spPr/>
        <p:txBody>
          <a:bodyPr/>
          <a:lstStyle/>
          <a:p>
            <a:fld id="{935A2C5C-CFDC-4D43-A725-5893B5ACD380}" type="datetime1">
              <a:rPr lang="en-US" smtClean="0"/>
              <a:t>1/6/2026</a:t>
            </a:fld>
            <a:endParaRPr lang="en-US"/>
          </a:p>
        </p:txBody>
      </p:sp>
      <p:sp>
        <p:nvSpPr>
          <p:cNvPr id="5" name="Footer Placeholder 4">
            <a:extLst>
              <a:ext uri="{FF2B5EF4-FFF2-40B4-BE49-F238E27FC236}">
                <a16:creationId xmlns:a16="http://schemas.microsoft.com/office/drawing/2014/main" id="{F326080F-6E22-4F64-AC6A-72FB659E9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EDDBDC-48BD-494D-875A-CD300901C6ED}"/>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180024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147B-FA4F-44EF-BCA4-0F41ECD785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CC7005-EE58-4C44-BA77-E9294426EC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D9078-6CE2-449F-818F-8EFDDD73455C}"/>
              </a:ext>
            </a:extLst>
          </p:cNvPr>
          <p:cNvSpPr>
            <a:spLocks noGrp="1"/>
          </p:cNvSpPr>
          <p:nvPr>
            <p:ph type="dt" sz="half" idx="10"/>
          </p:nvPr>
        </p:nvSpPr>
        <p:spPr/>
        <p:txBody>
          <a:bodyPr/>
          <a:lstStyle/>
          <a:p>
            <a:fld id="{8A7B926F-0283-4510-BC93-152B5F6F47ED}" type="datetime1">
              <a:rPr lang="en-US" smtClean="0"/>
              <a:t>1/6/2026</a:t>
            </a:fld>
            <a:endParaRPr lang="en-US"/>
          </a:p>
        </p:txBody>
      </p:sp>
      <p:sp>
        <p:nvSpPr>
          <p:cNvPr id="5" name="Footer Placeholder 4">
            <a:extLst>
              <a:ext uri="{FF2B5EF4-FFF2-40B4-BE49-F238E27FC236}">
                <a16:creationId xmlns:a16="http://schemas.microsoft.com/office/drawing/2014/main" id="{16ABBCB6-8B64-40A3-A0AC-5F68D7276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97FB07-0F9D-41F9-AD8A-903C8492F93C}"/>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393752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534037-BFC3-488E-9446-281B1052CA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B1864F-C319-48D3-B4A9-B21AFF3174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6BE22-D802-4F87-9710-09CEC428257E}"/>
              </a:ext>
            </a:extLst>
          </p:cNvPr>
          <p:cNvSpPr>
            <a:spLocks noGrp="1"/>
          </p:cNvSpPr>
          <p:nvPr>
            <p:ph type="dt" sz="half" idx="10"/>
          </p:nvPr>
        </p:nvSpPr>
        <p:spPr/>
        <p:txBody>
          <a:bodyPr/>
          <a:lstStyle/>
          <a:p>
            <a:fld id="{4D1D92C8-F706-4BC7-A55E-246AD7DC8CDD}" type="datetime1">
              <a:rPr lang="en-US" smtClean="0"/>
              <a:t>1/6/2026</a:t>
            </a:fld>
            <a:endParaRPr lang="en-US"/>
          </a:p>
        </p:txBody>
      </p:sp>
      <p:sp>
        <p:nvSpPr>
          <p:cNvPr id="5" name="Footer Placeholder 4">
            <a:extLst>
              <a:ext uri="{FF2B5EF4-FFF2-40B4-BE49-F238E27FC236}">
                <a16:creationId xmlns:a16="http://schemas.microsoft.com/office/drawing/2014/main" id="{DEB9FAA1-F3B5-43DE-A4D4-B58811DDAD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BE890-70E6-4200-8B27-6BC236B2613D}"/>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1085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F4DD-0762-47B6-A51F-D7DD2090EF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3592D0-8FBA-49BF-A065-CBD6F0407E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FBCFE-23B7-466A-B73F-E81B07B54477}"/>
              </a:ext>
            </a:extLst>
          </p:cNvPr>
          <p:cNvSpPr>
            <a:spLocks noGrp="1"/>
          </p:cNvSpPr>
          <p:nvPr>
            <p:ph type="dt" sz="half" idx="10"/>
          </p:nvPr>
        </p:nvSpPr>
        <p:spPr/>
        <p:txBody>
          <a:bodyPr/>
          <a:lstStyle/>
          <a:p>
            <a:fld id="{5A69C08B-A142-427A-B4B8-E39340FDBFEF}" type="datetime1">
              <a:rPr lang="en-US" smtClean="0"/>
              <a:t>1/6/2026</a:t>
            </a:fld>
            <a:endParaRPr lang="en-US"/>
          </a:p>
        </p:txBody>
      </p:sp>
      <p:sp>
        <p:nvSpPr>
          <p:cNvPr id="5" name="Footer Placeholder 4">
            <a:extLst>
              <a:ext uri="{FF2B5EF4-FFF2-40B4-BE49-F238E27FC236}">
                <a16:creationId xmlns:a16="http://schemas.microsoft.com/office/drawing/2014/main" id="{003295CB-ED12-4A47-8204-BA0D0192D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28EB5-F765-4ABD-B796-E882A8EEA53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84131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C3F9-9809-4952-9727-D5E99FBC7E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8062F7-96CF-464D-B203-ECA8C9177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ED5A43-212D-4275-B7E4-F6361EE79D69}"/>
              </a:ext>
            </a:extLst>
          </p:cNvPr>
          <p:cNvSpPr>
            <a:spLocks noGrp="1"/>
          </p:cNvSpPr>
          <p:nvPr>
            <p:ph type="dt" sz="half" idx="10"/>
          </p:nvPr>
        </p:nvSpPr>
        <p:spPr/>
        <p:txBody>
          <a:bodyPr/>
          <a:lstStyle/>
          <a:p>
            <a:fld id="{2F39B4AB-AC98-4B52-AE94-D3587D3E1886}" type="datetime1">
              <a:rPr lang="en-US" smtClean="0"/>
              <a:t>1/6/2026</a:t>
            </a:fld>
            <a:endParaRPr lang="en-US"/>
          </a:p>
        </p:txBody>
      </p:sp>
      <p:sp>
        <p:nvSpPr>
          <p:cNvPr id="5" name="Footer Placeholder 4">
            <a:extLst>
              <a:ext uri="{FF2B5EF4-FFF2-40B4-BE49-F238E27FC236}">
                <a16:creationId xmlns:a16="http://schemas.microsoft.com/office/drawing/2014/main" id="{236E37D9-EECD-4234-A8ED-7D2F3C48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26ACA-14CC-4264-AA50-E5ECD4B4BA3B}"/>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341750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DD62-0E5C-42EC-BB24-08A41B0F30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49F7F0-12E3-464B-92D3-DFAC008BE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A49D7E-14D5-4FE4-A960-A204274399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73A9-6488-4B2A-9593-7C8719B6E232}"/>
              </a:ext>
            </a:extLst>
          </p:cNvPr>
          <p:cNvSpPr>
            <a:spLocks noGrp="1"/>
          </p:cNvSpPr>
          <p:nvPr>
            <p:ph type="dt" sz="half" idx="10"/>
          </p:nvPr>
        </p:nvSpPr>
        <p:spPr/>
        <p:txBody>
          <a:bodyPr/>
          <a:lstStyle/>
          <a:p>
            <a:fld id="{FB5BDCF2-1D0D-4322-AB7D-64A14E6A194A}" type="datetime1">
              <a:rPr lang="en-US" smtClean="0"/>
              <a:t>1/6/2026</a:t>
            </a:fld>
            <a:endParaRPr lang="en-US"/>
          </a:p>
        </p:txBody>
      </p:sp>
      <p:sp>
        <p:nvSpPr>
          <p:cNvPr id="6" name="Footer Placeholder 5">
            <a:extLst>
              <a:ext uri="{FF2B5EF4-FFF2-40B4-BE49-F238E27FC236}">
                <a16:creationId xmlns:a16="http://schemas.microsoft.com/office/drawing/2014/main" id="{BBF05E43-C135-4DF0-9FAB-9B9E9AB38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FDE700-4E3A-4390-9A50-F6D85B0AF1D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956616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0505-EA99-4360-8325-15E5291C7D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A282F1-C5E2-4140-AFC5-5E6154249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0C0C28-9B4A-44C1-9020-177B4E6B98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148832-361D-4773-B074-E7D772B360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F4BD10-4894-4BCE-9D18-3AFDFBB0D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5A2A35-BE74-43D3-BB77-B997B7C7B5BB}"/>
              </a:ext>
            </a:extLst>
          </p:cNvPr>
          <p:cNvSpPr>
            <a:spLocks noGrp="1"/>
          </p:cNvSpPr>
          <p:nvPr>
            <p:ph type="dt" sz="half" idx="10"/>
          </p:nvPr>
        </p:nvSpPr>
        <p:spPr/>
        <p:txBody>
          <a:bodyPr/>
          <a:lstStyle/>
          <a:p>
            <a:fld id="{B12A9204-5606-420E-A33A-FE5BCA327DFD}" type="datetime1">
              <a:rPr lang="en-US" smtClean="0"/>
              <a:t>1/6/2026</a:t>
            </a:fld>
            <a:endParaRPr lang="en-US"/>
          </a:p>
        </p:txBody>
      </p:sp>
      <p:sp>
        <p:nvSpPr>
          <p:cNvPr id="8" name="Footer Placeholder 7">
            <a:extLst>
              <a:ext uri="{FF2B5EF4-FFF2-40B4-BE49-F238E27FC236}">
                <a16:creationId xmlns:a16="http://schemas.microsoft.com/office/drawing/2014/main" id="{697CAC3A-C520-4778-A4E7-E860E68F7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25324C-8DC1-4A93-831B-0CB77BAFD016}"/>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65118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D285-4BAF-4F45-80BF-77B3D39BF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322F91-804A-48E2-B81B-6295BFF59687}"/>
              </a:ext>
            </a:extLst>
          </p:cNvPr>
          <p:cNvSpPr>
            <a:spLocks noGrp="1"/>
          </p:cNvSpPr>
          <p:nvPr>
            <p:ph type="dt" sz="half" idx="10"/>
          </p:nvPr>
        </p:nvSpPr>
        <p:spPr/>
        <p:txBody>
          <a:bodyPr/>
          <a:lstStyle/>
          <a:p>
            <a:fld id="{264234EA-C256-4434-85B5-F0B0DE94F1C9}" type="datetime1">
              <a:rPr lang="en-US" smtClean="0"/>
              <a:t>1/6/2026</a:t>
            </a:fld>
            <a:endParaRPr lang="en-US"/>
          </a:p>
        </p:txBody>
      </p:sp>
      <p:sp>
        <p:nvSpPr>
          <p:cNvPr id="4" name="Footer Placeholder 3">
            <a:extLst>
              <a:ext uri="{FF2B5EF4-FFF2-40B4-BE49-F238E27FC236}">
                <a16:creationId xmlns:a16="http://schemas.microsoft.com/office/drawing/2014/main" id="{EA309451-7F7C-4E75-B387-DBE292C91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4942E5-A446-40D1-AF45-932901709BDB}"/>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576630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AB7E6-DBBB-4714-B264-0D62D5372EC2}"/>
              </a:ext>
            </a:extLst>
          </p:cNvPr>
          <p:cNvSpPr>
            <a:spLocks noGrp="1"/>
          </p:cNvSpPr>
          <p:nvPr>
            <p:ph type="dt" sz="half" idx="10"/>
          </p:nvPr>
        </p:nvSpPr>
        <p:spPr/>
        <p:txBody>
          <a:bodyPr/>
          <a:lstStyle/>
          <a:p>
            <a:fld id="{61763F0F-1FB9-4144-95E4-4B773E547D94}" type="datetime1">
              <a:rPr lang="en-US" smtClean="0"/>
              <a:t>1/6/2026</a:t>
            </a:fld>
            <a:endParaRPr lang="en-US"/>
          </a:p>
        </p:txBody>
      </p:sp>
      <p:sp>
        <p:nvSpPr>
          <p:cNvPr id="3" name="Footer Placeholder 2">
            <a:extLst>
              <a:ext uri="{FF2B5EF4-FFF2-40B4-BE49-F238E27FC236}">
                <a16:creationId xmlns:a16="http://schemas.microsoft.com/office/drawing/2014/main" id="{5B570E1F-D962-4818-A6B8-0EEF56274B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1DE085-3D0F-4325-A1EA-93937058A3D5}"/>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1229902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CBCB-4DE9-47EC-8ACA-6C7AEAD4C8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273420-D35B-4279-A9B1-D8A8A3A9B3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013D28-FD3F-4BF6-9C9E-001BC2656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428E1-DD3F-4525-8BA9-527F100C3E9D}"/>
              </a:ext>
            </a:extLst>
          </p:cNvPr>
          <p:cNvSpPr>
            <a:spLocks noGrp="1"/>
          </p:cNvSpPr>
          <p:nvPr>
            <p:ph type="dt" sz="half" idx="10"/>
          </p:nvPr>
        </p:nvSpPr>
        <p:spPr/>
        <p:txBody>
          <a:bodyPr/>
          <a:lstStyle/>
          <a:p>
            <a:fld id="{B36498F8-E189-4B12-A86A-EC245825EE35}" type="datetime1">
              <a:rPr lang="en-US" smtClean="0"/>
              <a:t>1/6/2026</a:t>
            </a:fld>
            <a:endParaRPr lang="en-US"/>
          </a:p>
        </p:txBody>
      </p:sp>
      <p:sp>
        <p:nvSpPr>
          <p:cNvPr id="6" name="Footer Placeholder 5">
            <a:extLst>
              <a:ext uri="{FF2B5EF4-FFF2-40B4-BE49-F238E27FC236}">
                <a16:creationId xmlns:a16="http://schemas.microsoft.com/office/drawing/2014/main" id="{4465D874-FE91-4AEB-861A-D475A43FC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4CBC8-1E44-42F7-AC9C-7DC3EC60F202}"/>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56887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A18E-FB3F-4386-9FEA-A1005BE0E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E65E45-3614-4228-810A-3FA2D25A18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60FDB9-62C8-4452-A982-EBE511F1DD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0B3F71-B82F-40EC-92A2-74EA8C382E1B}"/>
              </a:ext>
            </a:extLst>
          </p:cNvPr>
          <p:cNvSpPr>
            <a:spLocks noGrp="1"/>
          </p:cNvSpPr>
          <p:nvPr>
            <p:ph type="dt" sz="half" idx="10"/>
          </p:nvPr>
        </p:nvSpPr>
        <p:spPr/>
        <p:txBody>
          <a:bodyPr/>
          <a:lstStyle/>
          <a:p>
            <a:fld id="{1F72604E-9F1A-454F-BCFC-73A9E72032F5}" type="datetime1">
              <a:rPr lang="en-US" smtClean="0"/>
              <a:t>1/6/2026</a:t>
            </a:fld>
            <a:endParaRPr lang="en-US"/>
          </a:p>
        </p:txBody>
      </p:sp>
      <p:sp>
        <p:nvSpPr>
          <p:cNvPr id="6" name="Footer Placeholder 5">
            <a:extLst>
              <a:ext uri="{FF2B5EF4-FFF2-40B4-BE49-F238E27FC236}">
                <a16:creationId xmlns:a16="http://schemas.microsoft.com/office/drawing/2014/main" id="{9ED81FFA-5B92-4538-B02F-9053B8435F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CF4E-6976-45D9-951A-D404CECC1644}"/>
              </a:ext>
            </a:extLst>
          </p:cNvPr>
          <p:cNvSpPr>
            <a:spLocks noGrp="1"/>
          </p:cNvSpPr>
          <p:nvPr>
            <p:ph type="sldNum" sz="quarter" idx="12"/>
          </p:nvPr>
        </p:nvSpPr>
        <p:spPr/>
        <p:txBody>
          <a:bodyPr/>
          <a:lstStyle/>
          <a:p>
            <a:fld id="{D8134655-CCBC-4003-9B81-FB658A9B37B3}" type="slidenum">
              <a:rPr lang="en-US" smtClean="0"/>
              <a:t>‹#›</a:t>
            </a:fld>
            <a:endParaRPr lang="en-US"/>
          </a:p>
        </p:txBody>
      </p:sp>
    </p:spTree>
    <p:extLst>
      <p:ext uri="{BB962C8B-B14F-4D97-AF65-F5344CB8AC3E}">
        <p14:creationId xmlns:p14="http://schemas.microsoft.com/office/powerpoint/2010/main" val="2073344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420FF0-1120-4F04-B89A-71F117BB2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0EE77-D712-4EAB-B961-E292BAF8C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1C0AF-E158-48D5-9C0C-568ECD57DF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6D6B8-AAD2-4FE4-8DC3-C240161E09D9}" type="datetime1">
              <a:rPr lang="en-US" smtClean="0"/>
              <a:t>1/6/2026</a:t>
            </a:fld>
            <a:endParaRPr lang="en-US"/>
          </a:p>
        </p:txBody>
      </p:sp>
      <p:sp>
        <p:nvSpPr>
          <p:cNvPr id="5" name="Footer Placeholder 4">
            <a:extLst>
              <a:ext uri="{FF2B5EF4-FFF2-40B4-BE49-F238E27FC236}">
                <a16:creationId xmlns:a16="http://schemas.microsoft.com/office/drawing/2014/main" id="{9B1D276F-0CD7-408E-B327-EC7EDE442D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4430F7-5DB5-4B1D-A2FE-7532DE0A6C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34655-CCBC-4003-9B81-FB658A9B37B3}" type="slidenum">
              <a:rPr lang="en-US" smtClean="0"/>
              <a:t>‹#›</a:t>
            </a:fld>
            <a:endParaRPr lang="en-US"/>
          </a:p>
        </p:txBody>
      </p:sp>
    </p:spTree>
    <p:extLst>
      <p:ext uri="{BB962C8B-B14F-4D97-AF65-F5344CB8AC3E}">
        <p14:creationId xmlns:p14="http://schemas.microsoft.com/office/powerpoint/2010/main" val="879804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10.png"/><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gif"/><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e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e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00.png"/><Relationship Id="rId5" Type="http://schemas.openxmlformats.org/officeDocument/2006/relationships/image" Target="../media/image290.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551.png"/><Relationship Id="rId3" Type="http://schemas.openxmlformats.org/officeDocument/2006/relationships/image" Target="../media/image69.png"/><Relationship Id="rId7" Type="http://schemas.openxmlformats.org/officeDocument/2006/relationships/image" Target="../media/image54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320.png"/><Relationship Id="rId4" Type="http://schemas.openxmlformats.org/officeDocument/2006/relationships/image" Target="../media/image311.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1.png"/><Relationship Id="rId4"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0" t="-30000" r="-30000" b="-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F9086-58A2-4884-BDE5-B804248EC462}"/>
              </a:ext>
            </a:extLst>
          </p:cNvPr>
          <p:cNvSpPr/>
          <p:nvPr/>
        </p:nvSpPr>
        <p:spPr>
          <a:xfrm>
            <a:off x="0" y="0"/>
            <a:ext cx="12192000" cy="6858000"/>
          </a:xfrm>
          <a:prstGeom prst="rect">
            <a:avLst/>
          </a:prstGeom>
          <a:gradFill>
            <a:gsLst>
              <a:gs pos="0">
                <a:schemeClr val="bg1">
                  <a:lumMod val="65000"/>
                  <a:alpha val="10000"/>
                </a:schemeClr>
              </a:gs>
              <a:gs pos="74000">
                <a:schemeClr val="bg1">
                  <a:lumMod val="85000"/>
                  <a:alpha val="10000"/>
                </a:schemeClr>
              </a:gs>
              <a:gs pos="83000">
                <a:schemeClr val="bg1">
                  <a:lumMod val="85000"/>
                  <a:alpha val="10000"/>
                </a:schemeClr>
              </a:gs>
              <a:gs pos="100000">
                <a:schemeClr val="bg1">
                  <a:lumMod val="85000"/>
                  <a:alpha val="1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364CA83-F214-4840-A749-1636178806CD}"/>
              </a:ext>
            </a:extLst>
          </p:cNvPr>
          <p:cNvSpPr/>
          <p:nvPr/>
        </p:nvSpPr>
        <p:spPr>
          <a:xfrm>
            <a:off x="6350547" y="5236931"/>
            <a:ext cx="5710253" cy="1254501"/>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Rounded Corners 13">
            <a:extLst>
              <a:ext uri="{FF2B5EF4-FFF2-40B4-BE49-F238E27FC236}">
                <a16:creationId xmlns:a16="http://schemas.microsoft.com/office/drawing/2014/main" id="{6D5A4D97-6491-4004-84ED-87A5518E18A9}"/>
              </a:ext>
            </a:extLst>
          </p:cNvPr>
          <p:cNvSpPr/>
          <p:nvPr/>
        </p:nvSpPr>
        <p:spPr>
          <a:xfrm>
            <a:off x="101268" y="5236932"/>
            <a:ext cx="5940717" cy="1261676"/>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Rounded Corners 12">
            <a:extLst>
              <a:ext uri="{FF2B5EF4-FFF2-40B4-BE49-F238E27FC236}">
                <a16:creationId xmlns:a16="http://schemas.microsoft.com/office/drawing/2014/main" id="{17E8C062-48ED-432E-890E-3F89F192B528}"/>
              </a:ext>
            </a:extLst>
          </p:cNvPr>
          <p:cNvSpPr/>
          <p:nvPr/>
        </p:nvSpPr>
        <p:spPr>
          <a:xfrm>
            <a:off x="4133352" y="3802926"/>
            <a:ext cx="4251960" cy="1200329"/>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Rounded Corners 9">
            <a:extLst>
              <a:ext uri="{FF2B5EF4-FFF2-40B4-BE49-F238E27FC236}">
                <a16:creationId xmlns:a16="http://schemas.microsoft.com/office/drawing/2014/main" id="{2F8F2355-61E3-430A-A3F3-426CE1504B48}"/>
              </a:ext>
            </a:extLst>
          </p:cNvPr>
          <p:cNvSpPr/>
          <p:nvPr/>
        </p:nvSpPr>
        <p:spPr>
          <a:xfrm>
            <a:off x="101269" y="185196"/>
            <a:ext cx="11959532" cy="3258340"/>
          </a:xfrm>
          <a:prstGeom prst="round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extBox 3">
            <a:extLst>
              <a:ext uri="{FF2B5EF4-FFF2-40B4-BE49-F238E27FC236}">
                <a16:creationId xmlns:a16="http://schemas.microsoft.com/office/drawing/2014/main" id="{BB7ADA81-B824-4B0A-9E55-D09335A0408B}"/>
              </a:ext>
            </a:extLst>
          </p:cNvPr>
          <p:cNvSpPr txBox="1"/>
          <p:nvPr/>
        </p:nvSpPr>
        <p:spPr>
          <a:xfrm>
            <a:off x="5984110" y="5378266"/>
            <a:ext cx="5863553"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Alex </a:t>
            </a:r>
            <a:r>
              <a:rPr lang="en-US" sz="2400" dirty="0" err="1">
                <a:latin typeface="CMU Serif" panose="02000603000000000000" pitchFamily="2" charset="0"/>
                <a:ea typeface="CMU Serif" panose="02000603000000000000" pitchFamily="2" charset="0"/>
                <a:cs typeface="CMU Serif" panose="02000603000000000000" pitchFamily="2" charset="0"/>
              </a:rPr>
              <a:t>Lazarian</a:t>
            </a:r>
            <a:r>
              <a:rPr lang="en-US" sz="2400" dirty="0">
                <a:latin typeface="CMU Serif" panose="02000603000000000000" pitchFamily="2" charset="0"/>
                <a:ea typeface="CMU Serif" panose="02000603000000000000" pitchFamily="2" charset="0"/>
                <a:cs typeface="CMU Serif" panose="02000603000000000000" pitchFamily="2" charset="0"/>
              </a:rPr>
              <a:t> (UW Madison)</a:t>
            </a:r>
          </a:p>
        </p:txBody>
      </p:sp>
      <p:sp>
        <p:nvSpPr>
          <p:cNvPr id="6" name="TextBox 5">
            <a:extLst>
              <a:ext uri="{FF2B5EF4-FFF2-40B4-BE49-F238E27FC236}">
                <a16:creationId xmlns:a16="http://schemas.microsoft.com/office/drawing/2014/main" id="{97856721-6D9E-4533-BE06-BAEEA84A4CB4}"/>
              </a:ext>
            </a:extLst>
          </p:cNvPr>
          <p:cNvSpPr txBox="1"/>
          <p:nvPr/>
        </p:nvSpPr>
        <p:spPr>
          <a:xfrm>
            <a:off x="4133352" y="3887587"/>
            <a:ext cx="4251960" cy="523220"/>
          </a:xfrm>
          <a:prstGeom prst="rect">
            <a:avLst/>
          </a:prstGeom>
          <a:noFill/>
        </p:spPr>
        <p:txBody>
          <a:bodyPr wrap="square">
            <a:spAutoFit/>
          </a:bodyPr>
          <a:lstStyle/>
          <a:p>
            <a:pPr algn="ctr"/>
            <a:r>
              <a:rPr lang="en-US" sz="2800" dirty="0" err="1">
                <a:latin typeface="CMU Serif" panose="02000603000000000000" pitchFamily="2" charset="0"/>
                <a:ea typeface="CMU Serif" panose="02000603000000000000" pitchFamily="2" charset="0"/>
                <a:cs typeface="CMU Serif" panose="02000603000000000000" pitchFamily="2" charset="0"/>
              </a:rPr>
              <a:t>Aliaksandr</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err="1">
                <a:latin typeface="CMU Serif" panose="02000603000000000000" pitchFamily="2" charset="0"/>
                <a:ea typeface="CMU Serif" panose="02000603000000000000" pitchFamily="2" charset="0"/>
                <a:cs typeface="CMU Serif" panose="02000603000000000000" pitchFamily="2" charset="0"/>
              </a:rPr>
              <a:t>Melnichenka</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7" name="TextBox 6">
            <a:extLst>
              <a:ext uri="{FF2B5EF4-FFF2-40B4-BE49-F238E27FC236}">
                <a16:creationId xmlns:a16="http://schemas.microsoft.com/office/drawing/2014/main" id="{7339242A-DE6E-4588-A6A6-8A733CFA3BAD}"/>
              </a:ext>
            </a:extLst>
          </p:cNvPr>
          <p:cNvSpPr txBox="1"/>
          <p:nvPr/>
        </p:nvSpPr>
        <p:spPr>
          <a:xfrm>
            <a:off x="5140294" y="5830115"/>
            <a:ext cx="6920506" cy="461665"/>
          </a:xfrm>
          <a:prstGeom prst="rect">
            <a:avLst/>
          </a:prstGeom>
          <a:noFill/>
        </p:spPr>
        <p:txBody>
          <a:bodyPr wrap="square">
            <a:spAutoFit/>
          </a:bodyPr>
          <a:lstStyle/>
          <a:p>
            <a:pPr algn="r"/>
            <a:r>
              <a:rPr lang="en-US" sz="2400" dirty="0">
                <a:latin typeface="CMU Serif" panose="02000603000000000000" pitchFamily="2" charset="0"/>
                <a:ea typeface="CMU Serif" panose="02000603000000000000" pitchFamily="2" charset="0"/>
                <a:cs typeface="CMU Serif" panose="02000603000000000000" pitchFamily="2" charset="0"/>
              </a:rPr>
              <a:t>Dmitry </a:t>
            </a:r>
            <a:r>
              <a:rPr lang="en-US" sz="2400" dirty="0" err="1">
                <a:latin typeface="CMU Serif" panose="02000603000000000000" pitchFamily="2" charset="0"/>
                <a:ea typeface="CMU Serif" panose="02000603000000000000" pitchFamily="2" charset="0"/>
                <a:cs typeface="CMU Serif" panose="02000603000000000000" pitchFamily="2" charset="0"/>
              </a:rPr>
              <a:t>Pogosyan</a:t>
            </a:r>
            <a:r>
              <a:rPr lang="en-US" sz="2400" dirty="0">
                <a:latin typeface="CMU Serif" panose="02000603000000000000" pitchFamily="2" charset="0"/>
                <a:ea typeface="CMU Serif" panose="02000603000000000000" pitchFamily="2" charset="0"/>
                <a:cs typeface="CMU Serif" panose="02000603000000000000" pitchFamily="2" charset="0"/>
              </a:rPr>
              <a:t> (University of Alberta)</a:t>
            </a:r>
          </a:p>
        </p:txBody>
      </p:sp>
      <p:sp>
        <p:nvSpPr>
          <p:cNvPr id="8" name="TextBox 7">
            <a:extLst>
              <a:ext uri="{FF2B5EF4-FFF2-40B4-BE49-F238E27FC236}">
                <a16:creationId xmlns:a16="http://schemas.microsoft.com/office/drawing/2014/main" id="{29F27D47-65AE-4415-B4B9-38A7484F5B2E}"/>
              </a:ext>
            </a:extLst>
          </p:cNvPr>
          <p:cNvSpPr txBox="1"/>
          <p:nvPr/>
        </p:nvSpPr>
        <p:spPr>
          <a:xfrm>
            <a:off x="4133352" y="4382874"/>
            <a:ext cx="4251960" cy="461665"/>
          </a:xfrm>
          <a:prstGeom prst="rect">
            <a:avLst/>
          </a:prstGeom>
          <a:noFill/>
        </p:spPr>
        <p:txBody>
          <a:bodyPr wrap="square">
            <a:spAutoFit/>
          </a:bodyPr>
          <a:lstStyle/>
          <a:p>
            <a:pPr algn="ctr"/>
            <a:r>
              <a:rPr lang="en-US" sz="2400" dirty="0">
                <a:solidFill>
                  <a:schemeClr val="tx1">
                    <a:lumMod val="75000"/>
                    <a:lumOff val="25000"/>
                  </a:schemeClr>
                </a:solidFill>
                <a:latin typeface="CMU Serif" panose="02000603000000000000" pitchFamily="2" charset="0"/>
                <a:ea typeface="CMU Serif" panose="02000603000000000000" pitchFamily="2" charset="0"/>
                <a:cs typeface="CMU Serif" panose="02000603000000000000" pitchFamily="2" charset="0"/>
              </a:rPr>
              <a:t>Berea College</a:t>
            </a:r>
          </a:p>
        </p:txBody>
      </p:sp>
      <p:sp>
        <p:nvSpPr>
          <p:cNvPr id="9" name="TextBox 8">
            <a:extLst>
              <a:ext uri="{FF2B5EF4-FFF2-40B4-BE49-F238E27FC236}">
                <a16:creationId xmlns:a16="http://schemas.microsoft.com/office/drawing/2014/main" id="{ED320596-7CF2-4EEA-A146-F5982FC0B1B3}"/>
              </a:ext>
            </a:extLst>
          </p:cNvPr>
          <p:cNvSpPr txBox="1"/>
          <p:nvPr/>
        </p:nvSpPr>
        <p:spPr>
          <a:xfrm>
            <a:off x="101268" y="5253981"/>
            <a:ext cx="5940717" cy="1200329"/>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American Astronomical Society (AAS 248)</a:t>
            </a:r>
          </a:p>
          <a:p>
            <a:pPr algn="ctr"/>
            <a:r>
              <a:rPr lang="en-US" sz="2400" dirty="0">
                <a:latin typeface="CMU Serif" panose="02000603000000000000" pitchFamily="2" charset="0"/>
                <a:ea typeface="CMU Serif" panose="02000603000000000000" pitchFamily="2" charset="0"/>
                <a:cs typeface="CMU Serif" panose="02000603000000000000" pitchFamily="2" charset="0"/>
              </a:rPr>
              <a:t>January 7, 2026</a:t>
            </a:r>
          </a:p>
          <a:p>
            <a:pPr algn="ctr"/>
            <a:r>
              <a:rPr lang="en-US" sz="2400" dirty="0">
                <a:latin typeface="CMU Serif" panose="02000603000000000000" pitchFamily="2" charset="0"/>
                <a:ea typeface="CMU Serif" panose="02000603000000000000" pitchFamily="2" charset="0"/>
                <a:cs typeface="CMU Serif" panose="02000603000000000000" pitchFamily="2" charset="0"/>
              </a:rPr>
              <a:t>Phoenix, AZ.</a:t>
            </a:r>
          </a:p>
        </p:txBody>
      </p:sp>
      <p:sp>
        <p:nvSpPr>
          <p:cNvPr id="2" name="Title 1">
            <a:extLst>
              <a:ext uri="{FF2B5EF4-FFF2-40B4-BE49-F238E27FC236}">
                <a16:creationId xmlns:a16="http://schemas.microsoft.com/office/drawing/2014/main" id="{3E5337A6-2A03-4D8E-81C8-0C1732F2A0A1}"/>
              </a:ext>
            </a:extLst>
          </p:cNvPr>
          <p:cNvSpPr>
            <a:spLocks noGrp="1"/>
          </p:cNvSpPr>
          <p:nvPr>
            <p:ph type="ctrTitle"/>
          </p:nvPr>
        </p:nvSpPr>
        <p:spPr>
          <a:xfrm>
            <a:off x="-48269" y="759502"/>
            <a:ext cx="12240269" cy="1001077"/>
          </a:xfrm>
        </p:spPr>
        <p:txBody>
          <a:bodyPr>
            <a:noAutofit/>
          </a:bodyPr>
          <a:lstStyle/>
          <a:p>
            <a:r>
              <a:rPr lang="en-US" sz="4000" dirty="0">
                <a:latin typeface="CMU Serif" panose="02000603000000000000" pitchFamily="2" charset="0"/>
                <a:ea typeface="CMU Serif" panose="02000603000000000000" pitchFamily="2" charset="0"/>
                <a:cs typeface="CMU Serif" panose="02000603000000000000" pitchFamily="2" charset="0"/>
              </a:rPr>
              <a:t>A New Turbulence Measure from Multi-frequency Synchrotron Polarization</a:t>
            </a:r>
          </a:p>
        </p:txBody>
      </p:sp>
      <p:sp>
        <p:nvSpPr>
          <p:cNvPr id="16" name="TextBox 15">
            <a:extLst>
              <a:ext uri="{FF2B5EF4-FFF2-40B4-BE49-F238E27FC236}">
                <a16:creationId xmlns:a16="http://schemas.microsoft.com/office/drawing/2014/main" id="{164A7C88-05A4-4A10-AF6C-EEF3677A2C39}"/>
              </a:ext>
            </a:extLst>
          </p:cNvPr>
          <p:cNvSpPr txBox="1"/>
          <p:nvPr/>
        </p:nvSpPr>
        <p:spPr>
          <a:xfrm>
            <a:off x="-2549" y="2132894"/>
            <a:ext cx="12192000" cy="769441"/>
          </a:xfrm>
          <a:prstGeom prst="rect">
            <a:avLst/>
          </a:prstGeom>
          <a:noFill/>
        </p:spPr>
        <p:txBody>
          <a:bodyPr wrap="square">
            <a:spAutoFit/>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Recover the turbulence spectrum and anisotropy from polarization maps </a:t>
            </a:r>
            <a:r>
              <a:rPr lang="en-US" sz="2200" b="1" dirty="0">
                <a:latin typeface="CMU Serif" panose="02000603000000000000" pitchFamily="2" charset="0"/>
                <a:ea typeface="CMU Serif" panose="02000603000000000000" pitchFamily="2" charset="0"/>
                <a:cs typeface="CMU Serif" panose="02000603000000000000" pitchFamily="2" charset="0"/>
              </a:rPr>
              <a:t>without RM synthesis</a:t>
            </a:r>
            <a:r>
              <a:rPr lang="en-US" sz="2200" dirty="0">
                <a:latin typeface="CMU Serif" panose="02000603000000000000" pitchFamily="2" charset="0"/>
                <a:ea typeface="CMU Serif" panose="02000603000000000000" pitchFamily="2" charset="0"/>
                <a:cs typeface="CMU Serif" panose="02000603000000000000" pitchFamily="2" charset="0"/>
              </a:rPr>
              <a:t>. </a:t>
            </a:r>
          </a:p>
          <a:p>
            <a:pPr algn="ctr"/>
            <a:r>
              <a:rPr lang="en-US" sz="2200" dirty="0">
                <a:latin typeface="CMU Serif" panose="02000603000000000000" pitchFamily="2" charset="0"/>
                <a:ea typeface="CMU Serif" panose="02000603000000000000" pitchFamily="2" charset="0"/>
                <a:cs typeface="CMU Serif" panose="02000603000000000000" pitchFamily="2" charset="0"/>
              </a:rPr>
              <a:t>We introduce a directional-spectrum measure computed directly from Q and U.</a:t>
            </a:r>
          </a:p>
        </p:txBody>
      </p:sp>
    </p:spTree>
    <p:extLst>
      <p:ext uri="{BB962C8B-B14F-4D97-AF65-F5344CB8AC3E}">
        <p14:creationId xmlns:p14="http://schemas.microsoft.com/office/powerpoint/2010/main" val="120394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54751"/>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History</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5BDFCF7-5353-4052-A41F-062971BA8AE5}"/>
                  </a:ext>
                </a:extLst>
              </p:cNvPr>
              <p:cNvSpPr txBox="1"/>
              <p:nvPr/>
            </p:nvSpPr>
            <p:spPr>
              <a:xfrm>
                <a:off x="2584757" y="1590261"/>
                <a:ext cx="7554920" cy="1426865"/>
              </a:xfrm>
              <a:prstGeom prst="rect">
                <a:avLst/>
              </a:prstGeom>
              <a:noFill/>
            </p:spPr>
            <p:txBody>
              <a:bodyPr wrap="square">
                <a:spAutoFit/>
              </a:bodyPr>
              <a:lstStyle/>
              <a:p>
                <a:pPr>
                  <a:lnSpc>
                    <a:spcPct val="150000"/>
                  </a:lnSpc>
                </a:pPr>
                <a:r>
                  <a:rPr lang="en-US" sz="2000" dirty="0">
                    <a:latin typeface="CMU Serif" panose="02000603000000000000" pitchFamily="2" charset="0"/>
                    <a:ea typeface="CMU Serif" panose="02000603000000000000" pitchFamily="2" charset="0"/>
                    <a:cs typeface="CMU Serif" panose="02000603000000000000" pitchFamily="2" charset="0"/>
                  </a:rPr>
                  <a:t>What is already included in </a:t>
                </a:r>
                <a14:m>
                  <m:oMath xmlns:m="http://schemas.openxmlformats.org/officeDocument/2006/math">
                    <m:r>
                      <m:rPr>
                        <m:sty m:val="p"/>
                      </m:rPr>
                      <a:rPr lang="en-US" sz="2000" b="0" i="0" smtClean="0">
                        <a:latin typeface="Cambria Math" panose="02040503050406030204" pitchFamily="18" charset="0"/>
                        <a:ea typeface="CMU Serif" panose="02000603000000000000" pitchFamily="2" charset="0"/>
                        <a:cs typeface="CMU Serif" panose="02000603000000000000" pitchFamily="2" charset="0"/>
                      </a:rPr>
                      <m:t>dP</m:t>
                    </m:r>
                    <m:r>
                      <a:rPr lang="en-US" sz="2000" b="0" i="0" smtClean="0">
                        <a:latin typeface="Cambria Math" panose="02040503050406030204" pitchFamily="18" charset="0"/>
                        <a:ea typeface="CMU Serif" panose="02000603000000000000" pitchFamily="2" charset="0"/>
                        <a:cs typeface="CMU Serif" panose="02000603000000000000" pitchFamily="2" charset="0"/>
                      </a:rPr>
                      <m:t>/</m:t>
                    </m:r>
                    <m:r>
                      <m:rPr>
                        <m:sty m:val="p"/>
                      </m:rPr>
                      <a:rPr lang="en-US" sz="2000" b="0" i="0" smtClean="0">
                        <a:latin typeface="Cambria Math" panose="02040503050406030204" pitchFamily="18" charset="0"/>
                        <a:ea typeface="CMU Serif" panose="02000603000000000000" pitchFamily="2" charset="0"/>
                        <a:cs typeface="CMU Serif" panose="02000603000000000000" pitchFamily="2" charset="0"/>
                      </a:rPr>
                      <m:t>d</m:t>
                    </m:r>
                    <m:sSup>
                      <m:sSupPr>
                        <m:ctrlPr>
                          <a:rPr lang="en-US" sz="2000" i="1" smtClean="0">
                            <a:latin typeface="Cambria Math" panose="02040503050406030204" pitchFamily="18" charset="0"/>
                            <a:ea typeface="CMU Serif" panose="02000603000000000000" pitchFamily="2" charset="0"/>
                            <a:cs typeface="CMU Serif" panose="02000603000000000000" pitchFamily="2" charset="0"/>
                          </a:rPr>
                        </m:ctrlPr>
                      </m:sSupPr>
                      <m:e>
                        <m:r>
                          <a:rPr lang="en-US" sz="2000" i="1">
                            <a:latin typeface="Cambria Math" panose="02040503050406030204" pitchFamily="18" charset="0"/>
                            <a:ea typeface="CMU Serif" panose="02000603000000000000" pitchFamily="2" charset="0"/>
                            <a:cs typeface="CMU Serif" panose="02000603000000000000" pitchFamily="2" charset="0"/>
                          </a:rPr>
                          <m:t>𝜆</m:t>
                        </m:r>
                      </m:e>
                      <m:sup>
                        <m:r>
                          <a:rPr lang="en-US" sz="2000" i="1" smtClean="0">
                            <a:latin typeface="Cambria Math" panose="02040503050406030204" pitchFamily="18" charset="0"/>
                            <a:ea typeface="CMU Serif" panose="02000603000000000000" pitchFamily="2" charset="0"/>
                            <a:cs typeface="CMU Serif" panose="02000603000000000000" pitchFamily="2" charset="0"/>
                          </a:rPr>
                          <m:t>2</m:t>
                        </m:r>
                      </m:sup>
                    </m:sSup>
                  </m:oMath>
                </a14:m>
                <a:r>
                  <a:rPr lang="en-US" sz="2000" dirty="0">
                    <a:latin typeface="CMU Serif" panose="02000603000000000000" pitchFamily="2" charset="0"/>
                    <a:ea typeface="CMU Serif" panose="02000603000000000000" pitchFamily="2" charset="0"/>
                    <a:cs typeface="CMU Serif" panose="02000603000000000000" pitchFamily="2" charset="0"/>
                  </a:rPr>
                  <a:t>, it makes observations easier, since we take the derivative, and it could be nearby frequencies, and use special fluctuations.</a:t>
                </a:r>
              </a:p>
            </p:txBody>
          </p:sp>
        </mc:Choice>
        <mc:Fallback xmlns="">
          <p:sp>
            <p:nvSpPr>
              <p:cNvPr id="10" name="TextBox 9">
                <a:extLst>
                  <a:ext uri="{FF2B5EF4-FFF2-40B4-BE49-F238E27FC236}">
                    <a16:creationId xmlns:a16="http://schemas.microsoft.com/office/drawing/2014/main" id="{45BDFCF7-5353-4052-A41F-062971BA8AE5}"/>
                  </a:ext>
                </a:extLst>
              </p:cNvPr>
              <p:cNvSpPr txBox="1">
                <a:spLocks noRot="1" noChangeAspect="1" noMove="1" noResize="1" noEditPoints="1" noAdjustHandles="1" noChangeArrowheads="1" noChangeShapeType="1" noTextEdit="1"/>
              </p:cNvSpPr>
              <p:nvPr/>
            </p:nvSpPr>
            <p:spPr>
              <a:xfrm>
                <a:off x="2584757" y="1590261"/>
                <a:ext cx="7554920" cy="1426865"/>
              </a:xfrm>
              <a:prstGeom prst="rect">
                <a:avLst/>
              </a:prstGeom>
              <a:blipFill>
                <a:blip r:embed="rId3"/>
                <a:stretch>
                  <a:fillRect l="-807" r="-1211" b="-683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908B623-17E3-45D2-B913-423B99EDF8C4}"/>
              </a:ext>
            </a:extLst>
          </p:cNvPr>
          <p:cNvSpPr txBox="1"/>
          <p:nvPr/>
        </p:nvSpPr>
        <p:spPr>
          <a:xfrm>
            <a:off x="2584757" y="3660913"/>
            <a:ext cx="7554920" cy="965201"/>
          </a:xfrm>
          <a:prstGeom prst="rect">
            <a:avLst/>
          </a:prstGeom>
          <a:noFill/>
        </p:spPr>
        <p:txBody>
          <a:bodyPr wrap="square">
            <a:spAutoFit/>
          </a:bodyPr>
          <a:lstStyle/>
          <a:p>
            <a:pPr>
              <a:lnSpc>
                <a:spcPct val="150000"/>
              </a:lnSpc>
            </a:pPr>
            <a:r>
              <a:rPr lang="en-US" sz="2000" dirty="0">
                <a:latin typeface="CMU Serif" panose="02000603000000000000" pitchFamily="2" charset="0"/>
                <a:ea typeface="CMU Serif" panose="02000603000000000000" pitchFamily="2" charset="0"/>
                <a:cs typeface="CMU Serif" panose="02000603000000000000" pitchFamily="2" charset="0"/>
              </a:rPr>
              <a:t>The using of a new measure, makes the observations easier, and most importantly give a new information.</a:t>
            </a:r>
          </a:p>
        </p:txBody>
      </p:sp>
    </p:spTree>
    <p:extLst>
      <p:ext uri="{BB962C8B-B14F-4D97-AF65-F5344CB8AC3E}">
        <p14:creationId xmlns:p14="http://schemas.microsoft.com/office/powerpoint/2010/main" val="981995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54751"/>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Directional spectrum analysis</a:t>
            </a:r>
          </a:p>
        </p:txBody>
      </p:sp>
      <p:sp>
        <p:nvSpPr>
          <p:cNvPr id="5" name="TextBox 4">
            <a:extLst>
              <a:ext uri="{FF2B5EF4-FFF2-40B4-BE49-F238E27FC236}">
                <a16:creationId xmlns:a16="http://schemas.microsoft.com/office/drawing/2014/main" id="{0908B623-17E3-45D2-B913-423B99EDF8C4}"/>
              </a:ext>
            </a:extLst>
          </p:cNvPr>
          <p:cNvSpPr txBox="1"/>
          <p:nvPr/>
        </p:nvSpPr>
        <p:spPr>
          <a:xfrm>
            <a:off x="2584757" y="1981200"/>
            <a:ext cx="7554920" cy="142686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latin typeface="CMU Serif" panose="02000603000000000000" pitchFamily="2" charset="0"/>
                <a:ea typeface="CMU Serif" panose="02000603000000000000" pitchFamily="2" charset="0"/>
                <a:cs typeface="CMU Serif" panose="02000603000000000000" pitchFamily="2" charset="0"/>
              </a:rPr>
              <a:t>We have the </a:t>
            </a:r>
            <a:r>
              <a:rPr lang="en-US" sz="2000" dirty="0" err="1">
                <a:latin typeface="CMU Serif" panose="02000603000000000000" pitchFamily="2" charset="0"/>
                <a:ea typeface="CMU Serif" panose="02000603000000000000" pitchFamily="2" charset="0"/>
                <a:cs typeface="CMU Serif" panose="02000603000000000000" pitchFamily="2" charset="0"/>
              </a:rPr>
              <a:t>asymptotics</a:t>
            </a:r>
            <a:r>
              <a:rPr lang="en-US" sz="2000" dirty="0">
                <a:latin typeface="CMU Serif" panose="02000603000000000000" pitchFamily="2" charset="0"/>
                <a:ea typeface="CMU Serif" panose="02000603000000000000" pitchFamily="2" charset="0"/>
                <a:cs typeface="CMU Serif" panose="02000603000000000000" pitchFamily="2" charset="0"/>
              </a:rPr>
              <a:t> and we change the parameters</a:t>
            </a:r>
          </a:p>
          <a:p>
            <a:pPr marL="342900" indent="-342900">
              <a:lnSpc>
                <a:spcPct val="150000"/>
              </a:lnSpc>
              <a:buFont typeface="Arial" panose="020B0604020202020204" pitchFamily="34" charset="0"/>
              <a:buChar char="•"/>
            </a:pPr>
            <a:r>
              <a:rPr lang="en-US" sz="2000" dirty="0">
                <a:latin typeface="CMU Serif" panose="02000603000000000000" pitchFamily="2" charset="0"/>
                <a:ea typeface="CMU Serif" panose="02000603000000000000" pitchFamily="2" charset="0"/>
                <a:cs typeface="CMU Serif" panose="02000603000000000000" pitchFamily="2" charset="0"/>
              </a:rPr>
              <a:t>TODO: use not chi but lambda. </a:t>
            </a:r>
          </a:p>
          <a:p>
            <a:pPr marL="342900" indent="-342900">
              <a:lnSpc>
                <a:spcPct val="150000"/>
              </a:lnSpc>
              <a:buFont typeface="Arial" panose="020B0604020202020204" pitchFamily="34" charset="0"/>
              <a:buChar char="•"/>
            </a:pPr>
            <a:r>
              <a:rPr lang="en-US" sz="2000" dirty="0">
                <a:latin typeface="CMU Serif" panose="02000603000000000000" pitchFamily="2" charset="0"/>
                <a:ea typeface="CMU Serif" panose="02000603000000000000" pitchFamily="2" charset="0"/>
                <a:cs typeface="CMU Serif" panose="02000603000000000000" pitchFamily="2" charset="0"/>
              </a:rPr>
              <a:t>Show two three values for lambda.</a:t>
            </a:r>
          </a:p>
        </p:txBody>
      </p:sp>
    </p:spTree>
    <p:extLst>
      <p:ext uri="{BB962C8B-B14F-4D97-AF65-F5344CB8AC3E}">
        <p14:creationId xmlns:p14="http://schemas.microsoft.com/office/powerpoint/2010/main" val="3217900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1"/>
            <a:ext cx="5181600" cy="4557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2" name="Text Box 4"/>
          <p:cNvSpPr txBox="1">
            <a:spLocks noChangeArrowheads="1"/>
          </p:cNvSpPr>
          <p:nvPr/>
        </p:nvSpPr>
        <p:spPr bwMode="auto">
          <a:xfrm>
            <a:off x="3381169" y="5972670"/>
            <a:ext cx="7709313"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b="0" i="0" dirty="0">
                <a:solidFill>
                  <a:srgbClr val="0A0E5B"/>
                </a:solidFill>
                <a:latin typeface="CMU Serif" panose="02000603000000000000" pitchFamily="2" charset="0"/>
                <a:ea typeface="CMU Serif" panose="02000603000000000000" pitchFamily="2" charset="0"/>
                <a:cs typeface="CMU Serif" panose="02000603000000000000" pitchFamily="2" charset="0"/>
              </a:rPr>
              <a:t>It is important to know the laws of this order and use them</a:t>
            </a:r>
            <a:r>
              <a:rPr lang="en-US" sz="4400" b="0" i="0" dirty="0">
                <a:solidFill>
                  <a:srgbClr val="0A0E5B"/>
                </a:solidFill>
                <a:latin typeface="CMU Serif" panose="02000603000000000000" pitchFamily="2" charset="0"/>
                <a:ea typeface="CMU Serif" panose="02000603000000000000" pitchFamily="2" charset="0"/>
                <a:cs typeface="CMU Serif" panose="02000603000000000000" pitchFamily="2" charset="0"/>
              </a:rPr>
              <a:t> </a:t>
            </a:r>
            <a:r>
              <a:rPr lang="en-US" sz="2400" b="0" i="0" dirty="0">
                <a:solidFill>
                  <a:srgbClr val="0A0E5B"/>
                </a:solidFill>
                <a:latin typeface="CMU Serif" panose="02000603000000000000" pitchFamily="2" charset="0"/>
                <a:ea typeface="CMU Serif" panose="02000603000000000000" pitchFamily="2" charset="0"/>
                <a:cs typeface="CMU Serif" panose="02000603000000000000" pitchFamily="2" charset="0"/>
              </a:rPr>
              <a:t> </a:t>
            </a:r>
          </a:p>
        </p:txBody>
      </p:sp>
      <p:sp>
        <p:nvSpPr>
          <p:cNvPr id="25603" name="Rectangle 5"/>
          <p:cNvSpPr>
            <a:spLocks noChangeArrowheads="1"/>
          </p:cNvSpPr>
          <p:nvPr/>
        </p:nvSpPr>
        <p:spPr bwMode="auto">
          <a:xfrm>
            <a:off x="1117932" y="227649"/>
            <a:ext cx="6117893" cy="6463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r>
              <a:rPr lang="en-US" sz="3600" dirty="0">
                <a:solidFill>
                  <a:srgbClr val="0A0E5B"/>
                </a:solidFill>
                <a:latin typeface="CMU Serif" panose="02000603000000000000" pitchFamily="2" charset="0"/>
                <a:ea typeface="CMU Serif" panose="02000603000000000000" pitchFamily="2" charset="0"/>
                <a:cs typeface="CMU Serif" panose="02000603000000000000" pitchFamily="2" charset="0"/>
              </a:rPr>
              <a:t>Turbulence is a chaotic order</a:t>
            </a:r>
          </a:p>
        </p:txBody>
      </p:sp>
      <p:sp>
        <p:nvSpPr>
          <p:cNvPr id="25604" name="TextBox 1"/>
          <p:cNvSpPr txBox="1">
            <a:spLocks noChangeArrowheads="1"/>
          </p:cNvSpPr>
          <p:nvPr/>
        </p:nvSpPr>
        <p:spPr bwMode="auto">
          <a:xfrm>
            <a:off x="8763000" y="2133600"/>
            <a:ext cx="128862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sz="1600" b="0" i="0" dirty="0">
                <a:solidFill>
                  <a:srgbClr val="0A0E5B"/>
                </a:solidFill>
                <a:latin typeface="CMU Serif" panose="02000603000000000000" pitchFamily="2" charset="0"/>
                <a:ea typeface="CMU Serif" panose="02000603000000000000" pitchFamily="2" charset="0"/>
                <a:cs typeface="CMU Serif" panose="02000603000000000000" pitchFamily="2" charset="0"/>
              </a:rPr>
              <a:t>L. Da Vinci </a:t>
            </a:r>
          </a:p>
        </p:txBody>
      </p:sp>
      <p:pic>
        <p:nvPicPr>
          <p:cNvPr id="2560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35826" y="152400"/>
            <a:ext cx="3432175" cy="193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a:extLst>
              <a:ext uri="{FF2B5EF4-FFF2-40B4-BE49-F238E27FC236}">
                <a16:creationId xmlns:a16="http://schemas.microsoft.com/office/drawing/2014/main" id="{BE6B91B9-6979-4582-91B1-434D96B1F807}"/>
              </a:ext>
            </a:extLst>
          </p:cNvPr>
          <p:cNvSpPr txBox="1"/>
          <p:nvPr/>
        </p:nvSpPr>
        <p:spPr>
          <a:xfrm>
            <a:off x="3740003" y="1230869"/>
            <a:ext cx="6097772" cy="369332"/>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 c.1500</a:t>
            </a:r>
          </a:p>
        </p:txBody>
      </p:sp>
    </p:spTree>
    <p:extLst>
      <p:ext uri="{BB962C8B-B14F-4D97-AF65-F5344CB8AC3E}">
        <p14:creationId xmlns:p14="http://schemas.microsoft.com/office/powerpoint/2010/main" val="183461047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77890" y="413330"/>
            <a:ext cx="4432111" cy="523220"/>
          </a:xfrm>
          <a:prstGeom prst="rect">
            <a:avLst/>
          </a:prstGeom>
          <a:noFill/>
        </p:spPr>
        <p:txBody>
          <a:bodyPr wrap="none" rtlCol="0">
            <a:spAutoFit/>
          </a:bodyPr>
          <a:lstStyle>
            <a:defPPr>
              <a:defRPr lang="zh-CN"/>
            </a:defPPr>
            <a:lvl1pPr>
              <a:defRPr kumimoji="1" sz="2800" u="sng">
                <a:solidFill>
                  <a:schemeClr val="accent2">
                    <a:lumMod val="50000"/>
                  </a:schemeClr>
                </a:solidFill>
                <a:latin typeface="Avenir Black Oblique"/>
                <a:cs typeface="Avenir Black Oblique"/>
              </a:defRPr>
            </a:lvl1pPr>
          </a:lstStyle>
          <a:p>
            <a:r>
              <a:rPr lang="en-US" altLang="zh-CN" u="none" dirty="0">
                <a:solidFill>
                  <a:schemeClr val="tx1"/>
                </a:solidFill>
                <a:latin typeface="CMU Serif" panose="02000603000000000000" pitchFamily="2" charset="0"/>
                <a:ea typeface="CMU Serif" panose="02000603000000000000" pitchFamily="2" charset="0"/>
                <a:cs typeface="CMU Serif" panose="02000603000000000000" pitchFamily="2" charset="0"/>
              </a:rPr>
              <a:t>Turbulent energy cascade </a:t>
            </a:r>
            <a:endParaRPr lang="zh-CN" altLang="en-US" u="none" dirty="0">
              <a:solidFill>
                <a:schemeClr val="tx1"/>
              </a:solidFill>
              <a:latin typeface="CMU Serif" panose="02000603000000000000" pitchFamily="2" charset="0"/>
              <a:cs typeface="CMU Serif" panose="02000603000000000000" pitchFamily="2" charset="0"/>
            </a:endParaRPr>
          </a:p>
        </p:txBody>
      </p:sp>
      <p:sp>
        <p:nvSpPr>
          <p:cNvPr id="5" name="文本框 4"/>
          <p:cNvSpPr txBox="1"/>
          <p:nvPr/>
        </p:nvSpPr>
        <p:spPr>
          <a:xfrm>
            <a:off x="640911" y="5755291"/>
            <a:ext cx="4733988" cy="707886"/>
          </a:xfrm>
          <a:prstGeom prst="rect">
            <a:avLst/>
          </a:prstGeom>
          <a:noFill/>
        </p:spPr>
        <p:txBody>
          <a:bodyPr wrap="none" rtlCol="0">
            <a:spAutoFit/>
          </a:bodyPr>
          <a:lstStyle>
            <a:defPPr>
              <a:defRPr lang="zh-CN"/>
            </a:defPPr>
            <a:lvl1pPr>
              <a:defRPr kumimoji="1" b="1">
                <a:solidFill>
                  <a:srgbClr val="FF0000"/>
                </a:solidFill>
                <a:latin typeface="Chalkboard"/>
                <a:cs typeface="Chalkboard"/>
              </a:defRPr>
            </a:lvl1pPr>
          </a:lstStyle>
          <a:p>
            <a:r>
              <a:rPr lang="en-US" altLang="zh-CN" sz="2000" b="0" dirty="0">
                <a:solidFill>
                  <a:srgbClr val="000090"/>
                </a:solidFill>
                <a:latin typeface="CMU Serif" panose="02000603000000000000" pitchFamily="2" charset="0"/>
                <a:ea typeface="CMU Serif" panose="02000603000000000000" pitchFamily="2" charset="0"/>
                <a:cs typeface="CMU Serif" panose="02000603000000000000" pitchFamily="2" charset="0"/>
              </a:rPr>
              <a:t>Constant turbulent energy transfer rate </a:t>
            </a:r>
          </a:p>
          <a:p>
            <a:endParaRPr lang="zh-CN" altLang="en-US" sz="2000" b="0" dirty="0">
              <a:solidFill>
                <a:srgbClr val="000090"/>
              </a:solidFill>
              <a:latin typeface="CMU Serif" panose="02000603000000000000" pitchFamily="2" charset="0"/>
              <a:cs typeface="CMU Serif" panose="02000603000000000000" pitchFamily="2" charset="0"/>
            </a:endParaRPr>
          </a:p>
        </p:txBody>
      </p:sp>
      <p:pic>
        <p:nvPicPr>
          <p:cNvPr id="6" name="图片 5" descr="Schematic-illustration-of-the-energy-spectrum-of-turbulent-velocity-casca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11" y="1515200"/>
            <a:ext cx="6775400" cy="4153018"/>
          </a:xfrm>
          <a:prstGeom prst="rect">
            <a:avLst/>
          </a:prstGeom>
        </p:spPr>
      </p:pic>
      <p:cxnSp>
        <p:nvCxnSpPr>
          <p:cNvPr id="7" name="直线连接符 6"/>
          <p:cNvCxnSpPr/>
          <p:nvPr/>
        </p:nvCxnSpPr>
        <p:spPr>
          <a:xfrm>
            <a:off x="2573485" y="3185823"/>
            <a:ext cx="0" cy="2569468"/>
          </a:xfrm>
          <a:prstGeom prst="line">
            <a:avLst/>
          </a:prstGeom>
          <a:ln w="57150" cmpd="sng">
            <a:solidFill>
              <a:srgbClr val="0000FF"/>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0" name="矩形 9"/>
          <p:cNvSpPr/>
          <p:nvPr/>
        </p:nvSpPr>
        <p:spPr>
          <a:xfrm>
            <a:off x="3449374" y="6488668"/>
            <a:ext cx="7218626" cy="369332"/>
          </a:xfrm>
          <a:prstGeom prst="rect">
            <a:avLst/>
          </a:prstGeom>
        </p:spPr>
        <p:txBody>
          <a:bodyPr wrap="square">
            <a:spAutoFit/>
          </a:bodyPr>
          <a:lstStyle/>
          <a:p>
            <a:r>
              <a:rPr lang="en-US" altLang="zh-CN" dirty="0">
                <a:latin typeface="CMU Serif" panose="02000603000000000000" pitchFamily="2" charset="0"/>
                <a:ea typeface="CMU Serif" panose="02000603000000000000" pitchFamily="2" charset="0"/>
                <a:cs typeface="CMU Serif" panose="02000603000000000000" pitchFamily="2" charset="0"/>
              </a:rPr>
              <a:t>https://</a:t>
            </a:r>
            <a:r>
              <a:rPr lang="en-US" altLang="zh-CN" dirty="0" err="1">
                <a:latin typeface="CMU Serif" panose="02000603000000000000" pitchFamily="2" charset="0"/>
                <a:ea typeface="CMU Serif" panose="02000603000000000000" pitchFamily="2" charset="0"/>
                <a:cs typeface="CMU Serif" panose="02000603000000000000" pitchFamily="2" charset="0"/>
              </a:rPr>
              <a:t>commons.wikimedia.org</a:t>
            </a:r>
            <a:r>
              <a:rPr lang="en-US" altLang="zh-CN" dirty="0">
                <a:latin typeface="CMU Serif" panose="02000603000000000000" pitchFamily="2" charset="0"/>
                <a:ea typeface="CMU Serif" panose="02000603000000000000" pitchFamily="2" charset="0"/>
                <a:cs typeface="CMU Serif" panose="02000603000000000000" pitchFamily="2" charset="0"/>
              </a:rPr>
              <a:t>/w/</a:t>
            </a:r>
            <a:r>
              <a:rPr lang="en-US" altLang="zh-CN" dirty="0" err="1">
                <a:latin typeface="CMU Serif" panose="02000603000000000000" pitchFamily="2" charset="0"/>
                <a:ea typeface="CMU Serif" panose="02000603000000000000" pitchFamily="2" charset="0"/>
                <a:cs typeface="CMU Serif" panose="02000603000000000000" pitchFamily="2" charset="0"/>
              </a:rPr>
              <a:t>index.php?curid</a:t>
            </a:r>
            <a:r>
              <a:rPr lang="en-US" altLang="zh-CN" dirty="0">
                <a:latin typeface="CMU Serif" panose="02000603000000000000" pitchFamily="2" charset="0"/>
                <a:ea typeface="CMU Serif" panose="02000603000000000000" pitchFamily="2" charset="0"/>
                <a:cs typeface="CMU Serif" panose="02000603000000000000" pitchFamily="2" charset="0"/>
              </a:rPr>
              <a:t>=64829708</a:t>
            </a:r>
            <a:endParaRPr lang="zh-CN" altLang="en-US" dirty="0">
              <a:latin typeface="CMU Serif" panose="02000603000000000000" pitchFamily="2" charset="0"/>
              <a:cs typeface="CMU Serif" panose="02000603000000000000" pitchFamily="2" charset="0"/>
            </a:endParaRPr>
          </a:p>
        </p:txBody>
      </p:sp>
      <p:pic>
        <p:nvPicPr>
          <p:cNvPr id="3" name="Picture 2" descr="Text&#10;&#10;Description automatically generated">
            <a:extLst>
              <a:ext uri="{FF2B5EF4-FFF2-40B4-BE49-F238E27FC236}">
                <a16:creationId xmlns:a16="http://schemas.microsoft.com/office/drawing/2014/main" id="{ED49EAA8-B893-564B-AEEF-9852B975F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313" y="992832"/>
            <a:ext cx="5166565" cy="2569468"/>
          </a:xfrm>
          <a:prstGeom prst="rect">
            <a:avLst/>
          </a:prstGeom>
        </p:spPr>
      </p:pic>
      <p:pic>
        <p:nvPicPr>
          <p:cNvPr id="11" name="Picture 10">
            <a:extLst>
              <a:ext uri="{FF2B5EF4-FFF2-40B4-BE49-F238E27FC236}">
                <a16:creationId xmlns:a16="http://schemas.microsoft.com/office/drawing/2014/main" id="{305D7BBA-7299-4CD8-8B5B-92C2A231FA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1899" y="3954025"/>
            <a:ext cx="1593314" cy="212441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25B6FF-2252-4286-82EB-3C017C4AE730}"/>
                  </a:ext>
                </a:extLst>
              </p:cNvPr>
              <p:cNvSpPr txBox="1"/>
              <p:nvPr/>
            </p:nvSpPr>
            <p:spPr>
              <a:xfrm>
                <a:off x="7058687" y="5342800"/>
                <a:ext cx="1972463" cy="492443"/>
              </a:xfrm>
              <a:prstGeom prst="rect">
                <a:avLst/>
              </a:prstGeom>
              <a:ln w="38100"/>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ea typeface="Cambria Math" panose="02040503050406030204" pitchFamily="18" charset="0"/>
                        </a:rPr>
                        <m:t>→ℓ</m:t>
                      </m:r>
                      <m:r>
                        <a:rPr lang="en-US" sz="3200" b="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𝜂</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2" name="TextBox 11">
                <a:extLst>
                  <a:ext uri="{FF2B5EF4-FFF2-40B4-BE49-F238E27FC236}">
                    <a16:creationId xmlns:a16="http://schemas.microsoft.com/office/drawing/2014/main" id="{C025B6FF-2252-4286-82EB-3C017C4AE730}"/>
                  </a:ext>
                </a:extLst>
              </p:cNvPr>
              <p:cNvSpPr txBox="1">
                <a:spLocks noRot="1" noChangeAspect="1" noMove="1" noResize="1" noEditPoints="1" noAdjustHandles="1" noChangeArrowheads="1" noChangeShapeType="1" noTextEdit="1"/>
              </p:cNvSpPr>
              <p:nvPr/>
            </p:nvSpPr>
            <p:spPr>
              <a:xfrm>
                <a:off x="7058687" y="5342800"/>
                <a:ext cx="1972463" cy="492443"/>
              </a:xfrm>
              <a:prstGeom prst="rect">
                <a:avLst/>
              </a:prstGeom>
              <a:blipFill>
                <a:blip r:embed="rId6"/>
                <a:stretch>
                  <a:fillRect/>
                </a:stretch>
              </a:blipFill>
              <a:ln w="38100"/>
            </p:spPr>
            <p:txBody>
              <a:bodyPr/>
              <a:lstStyle/>
              <a:p>
                <a:r>
                  <a:rPr lang="en-US">
                    <a:noFill/>
                  </a:rPr>
                  <a:t> </a:t>
                </a:r>
              </a:p>
            </p:txBody>
          </p:sp>
        </mc:Fallback>
      </mc:AlternateContent>
    </p:spTree>
    <p:extLst>
      <p:ext uri="{BB962C8B-B14F-4D97-AF65-F5344CB8AC3E}">
        <p14:creationId xmlns:p14="http://schemas.microsoft.com/office/powerpoint/2010/main" val="38514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3" name="Group 4"/>
          <p:cNvGrpSpPr>
            <a:grpSpLocks/>
          </p:cNvGrpSpPr>
          <p:nvPr/>
        </p:nvGrpSpPr>
        <p:grpSpPr bwMode="auto">
          <a:xfrm>
            <a:off x="1187450" y="1295400"/>
            <a:ext cx="9903884" cy="1955800"/>
            <a:chOff x="513" y="768"/>
            <a:chExt cx="4679" cy="1232"/>
          </a:xfrm>
        </p:grpSpPr>
        <p:sp>
          <p:nvSpPr>
            <p:cNvPr id="23635" name="Rectangle 5"/>
            <p:cNvSpPr>
              <a:spLocks noChangeArrowheads="1"/>
            </p:cNvSpPr>
            <p:nvPr/>
          </p:nvSpPr>
          <p:spPr bwMode="auto">
            <a:xfrm>
              <a:off x="591" y="768"/>
              <a:ext cx="472"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p>
              <a:r>
                <a:rPr lang="en-US" sz="3600" dirty="0">
                  <a:solidFill>
                    <a:srgbClr val="000000"/>
                  </a:solidFill>
                  <a:latin typeface="CMU Serif" panose="02000603000000000000" pitchFamily="2" charset="0"/>
                  <a:ea typeface="CMU Serif" panose="02000603000000000000" pitchFamily="2" charset="0"/>
                  <a:cs typeface="CMU Serif" panose="02000603000000000000" pitchFamily="2" charset="0"/>
                </a:rPr>
                <a:t>V</a:t>
              </a:r>
              <a:r>
                <a:rPr lang="en-US" sz="3600" baseline="30000" dirty="0">
                  <a:solidFill>
                    <a:srgbClr val="000000"/>
                  </a:solidFill>
                  <a:latin typeface="CMU Serif" panose="02000603000000000000" pitchFamily="2" charset="0"/>
                  <a:ea typeface="CMU Serif" panose="02000603000000000000" pitchFamily="2" charset="0"/>
                  <a:cs typeface="CMU Serif" panose="02000603000000000000" pitchFamily="2" charset="0"/>
                </a:rPr>
                <a:t>2</a:t>
              </a:r>
              <a:r>
                <a:rPr lang="en-US" sz="3600" baseline="-25000" dirty="0">
                  <a:solidFill>
                    <a:srgbClr val="000000"/>
                  </a:solidFill>
                  <a:latin typeface="CMU Serif" panose="02000603000000000000" pitchFamily="2" charset="0"/>
                  <a:ea typeface="CMU Serif" panose="02000603000000000000" pitchFamily="2" charset="0"/>
                  <a:cs typeface="CMU Serif" panose="02000603000000000000" pitchFamily="2" charset="0"/>
                </a:rPr>
                <a:t>l </a:t>
              </a:r>
              <a:r>
                <a:rPr lang="en-US" sz="3600" baseline="30000" dirty="0">
                  <a:solidFill>
                    <a:srgbClr val="FFFFFF"/>
                  </a:solidFill>
                  <a:latin typeface="CMU Serif" panose="02000603000000000000" pitchFamily="2" charset="0"/>
                  <a:ea typeface="CMU Serif" panose="02000603000000000000" pitchFamily="2" charset="0"/>
                  <a:cs typeface="CMU Serif" panose="02000603000000000000" pitchFamily="2" charset="0"/>
                </a:rPr>
                <a:t>2</a:t>
              </a:r>
              <a:r>
                <a:rPr lang="en-US" sz="3600" dirty="0">
                  <a:solidFill>
                    <a:srgbClr val="FFFFFF"/>
                  </a:solidFill>
                  <a:latin typeface="CMU Serif" panose="02000603000000000000" pitchFamily="2" charset="0"/>
                  <a:ea typeface="CMU Serif" panose="02000603000000000000" pitchFamily="2" charset="0"/>
                  <a:cs typeface="CMU Serif" panose="02000603000000000000" pitchFamily="2" charset="0"/>
                </a:rPr>
                <a:t> </a:t>
              </a:r>
              <a:endParaRPr lang="en-US" dirty="0">
                <a:solidFill>
                  <a:srgbClr val="FFFF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36" name="Text Box 6"/>
            <p:cNvSpPr txBox="1">
              <a:spLocks noChangeArrowheads="1"/>
            </p:cNvSpPr>
            <p:nvPr/>
          </p:nvSpPr>
          <p:spPr bwMode="auto">
            <a:xfrm>
              <a:off x="1051" y="929"/>
              <a:ext cx="826"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rPr>
                <a:t>= </a:t>
              </a:r>
              <a:r>
                <a:rPr lang="en-US" sz="3600" b="0" i="0" dirty="0" err="1">
                  <a:solidFill>
                    <a:srgbClr val="000000"/>
                  </a:solidFill>
                  <a:latin typeface="CMU Serif" panose="02000603000000000000" pitchFamily="2" charset="0"/>
                  <a:ea typeface="CMU Serif" panose="02000603000000000000" pitchFamily="2" charset="0"/>
                  <a:cs typeface="CMU Serif" panose="02000603000000000000" pitchFamily="2" charset="0"/>
                </a:rPr>
                <a:t>const</a:t>
              </a:r>
              <a:endPar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endParaRPr>
            </a:p>
          </p:txBody>
        </p:sp>
        <p:sp>
          <p:nvSpPr>
            <p:cNvPr id="23637" name="Text Box 7"/>
            <p:cNvSpPr txBox="1">
              <a:spLocks noChangeArrowheads="1"/>
            </p:cNvSpPr>
            <p:nvPr/>
          </p:nvSpPr>
          <p:spPr bwMode="auto">
            <a:xfrm>
              <a:off x="623" y="1105"/>
              <a:ext cx="496"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sz="3600" b="0" i="0" dirty="0">
                  <a:latin typeface="CMU Serif" panose="02000603000000000000" pitchFamily="2" charset="0"/>
                  <a:ea typeface="CMU Serif" panose="02000603000000000000" pitchFamily="2" charset="0"/>
                  <a:cs typeface="CMU Serif" panose="02000603000000000000" pitchFamily="2" charset="0"/>
                </a:rPr>
                <a:t>t</a:t>
              </a:r>
              <a:r>
                <a:rPr lang="en-US" sz="3600" b="0" i="0" baseline="-25000" dirty="0">
                  <a:latin typeface="CMU Serif" panose="02000603000000000000" pitchFamily="2" charset="0"/>
                  <a:ea typeface="CMU Serif" panose="02000603000000000000" pitchFamily="2" charset="0"/>
                  <a:cs typeface="CMU Serif" panose="02000603000000000000" pitchFamily="2" charset="0"/>
                </a:rPr>
                <a:t> </a:t>
              </a:r>
              <a:r>
                <a:rPr lang="en-US" sz="3600" b="0" i="0" baseline="-25000" dirty="0" err="1">
                  <a:latin typeface="CMU Serif" panose="02000603000000000000" pitchFamily="2" charset="0"/>
                  <a:ea typeface="CMU Serif" panose="02000603000000000000" pitchFamily="2" charset="0"/>
                  <a:cs typeface="CMU Serif" panose="02000603000000000000" pitchFamily="2" charset="0"/>
                </a:rPr>
                <a:t>cas,l</a:t>
              </a:r>
              <a:endParaRPr lang="en-US" sz="3600" b="0" i="0" dirty="0">
                <a:latin typeface="CMU Serif" panose="02000603000000000000" pitchFamily="2" charset="0"/>
                <a:ea typeface="CMU Serif" panose="02000603000000000000" pitchFamily="2" charset="0"/>
                <a:cs typeface="CMU Serif" panose="02000603000000000000" pitchFamily="2" charset="0"/>
              </a:endParaRPr>
            </a:p>
          </p:txBody>
        </p:sp>
        <p:sp>
          <p:nvSpPr>
            <p:cNvPr id="23638" name="Line 8"/>
            <p:cNvSpPr>
              <a:spLocks noChangeShapeType="1"/>
            </p:cNvSpPr>
            <p:nvPr/>
          </p:nvSpPr>
          <p:spPr bwMode="auto">
            <a:xfrm>
              <a:off x="513" y="1137"/>
              <a:ext cx="444" cy="1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639" name="Text Box 9"/>
            <p:cNvSpPr txBox="1">
              <a:spLocks noChangeArrowheads="1"/>
            </p:cNvSpPr>
            <p:nvPr/>
          </p:nvSpPr>
          <p:spPr bwMode="auto">
            <a:xfrm>
              <a:off x="615" y="1552"/>
              <a:ext cx="1186"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rPr>
                <a:t>t</a:t>
              </a:r>
              <a:r>
                <a:rPr lang="en-US" sz="3600" b="0" i="0" baseline="-25000" dirty="0">
                  <a:solidFill>
                    <a:srgbClr val="000000"/>
                  </a:solidFill>
                  <a:latin typeface="CMU Serif" panose="02000603000000000000" pitchFamily="2" charset="0"/>
                  <a:ea typeface="CMU Serif" panose="02000603000000000000" pitchFamily="2" charset="0"/>
                  <a:cs typeface="CMU Serif" panose="02000603000000000000" pitchFamily="2" charset="0"/>
                </a:rPr>
                <a:t> </a:t>
              </a:r>
              <a:r>
                <a:rPr lang="en-US" sz="3600" b="0" i="0" baseline="-25000" dirty="0" err="1">
                  <a:solidFill>
                    <a:srgbClr val="000000"/>
                  </a:solidFill>
                  <a:latin typeface="CMU Serif" panose="02000603000000000000" pitchFamily="2" charset="0"/>
                  <a:ea typeface="CMU Serif" panose="02000603000000000000" pitchFamily="2" charset="0"/>
                  <a:cs typeface="CMU Serif" panose="02000603000000000000" pitchFamily="2" charset="0"/>
                </a:rPr>
                <a:t>cas,l</a:t>
              </a:r>
              <a:r>
                <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rPr>
                <a:t> = l/</a:t>
              </a:r>
              <a:r>
                <a:rPr lang="en-US" sz="3600" b="0" i="0" dirty="0" err="1">
                  <a:solidFill>
                    <a:srgbClr val="000000"/>
                  </a:solidFill>
                  <a:latin typeface="CMU Serif" panose="02000603000000000000" pitchFamily="2" charset="0"/>
                  <a:ea typeface="CMU Serif" panose="02000603000000000000" pitchFamily="2" charset="0"/>
                  <a:cs typeface="CMU Serif" panose="02000603000000000000" pitchFamily="2" charset="0"/>
                </a:rPr>
                <a:t>V</a:t>
              </a:r>
              <a:r>
                <a:rPr lang="en-US" sz="3600" b="0" i="0" baseline="-25000" dirty="0" err="1">
                  <a:solidFill>
                    <a:srgbClr val="000000"/>
                  </a:solidFill>
                  <a:latin typeface="CMU Serif" panose="02000603000000000000" pitchFamily="2" charset="0"/>
                  <a:ea typeface="CMU Serif" panose="02000603000000000000" pitchFamily="2" charset="0"/>
                  <a:cs typeface="CMU Serif" panose="02000603000000000000" pitchFamily="2" charset="0"/>
                </a:rPr>
                <a:t>l</a:t>
              </a:r>
              <a:endParaRPr lang="en-US" sz="3600" b="0" i="0" baseline="-25000" dirty="0">
                <a:solidFill>
                  <a:srgbClr val="000000"/>
                </a:solidFill>
                <a:latin typeface="CMU Serif" panose="02000603000000000000" pitchFamily="2" charset="0"/>
                <a:ea typeface="CMU Serif" panose="02000603000000000000" pitchFamily="2" charset="0"/>
                <a:cs typeface="CMU Serif" panose="02000603000000000000" pitchFamily="2" charset="0"/>
              </a:endParaRPr>
            </a:p>
          </p:txBody>
        </p:sp>
        <p:sp>
          <p:nvSpPr>
            <p:cNvPr id="23640" name="AutoShape 10"/>
            <p:cNvSpPr>
              <a:spLocks/>
            </p:cNvSpPr>
            <p:nvPr/>
          </p:nvSpPr>
          <p:spPr bwMode="auto">
            <a:xfrm>
              <a:off x="2323" y="953"/>
              <a:ext cx="145" cy="1015"/>
            </a:xfrm>
            <a:prstGeom prst="rightBrace">
              <a:avLst>
                <a:gd name="adj1" fmla="val 58333"/>
                <a:gd name="adj2" fmla="val 50000"/>
              </a:avLst>
            </a:prstGeom>
            <a:noFill/>
            <a:ln w="28575">
              <a:solidFill>
                <a:srgbClr val="4F81BD"/>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1800">
                <a:latin typeface="CMU Serif" panose="02000603000000000000" pitchFamily="2" charset="0"/>
                <a:ea typeface="CMU Serif" panose="02000603000000000000" pitchFamily="2" charset="0"/>
                <a:cs typeface="CMU Serif" panose="02000603000000000000" pitchFamily="2" charset="0"/>
              </a:endParaRPr>
            </a:p>
          </p:txBody>
        </p:sp>
        <p:sp>
          <p:nvSpPr>
            <p:cNvPr id="23641" name="Text Box 11"/>
            <p:cNvSpPr txBox="1">
              <a:spLocks noChangeArrowheads="1"/>
            </p:cNvSpPr>
            <p:nvPr/>
          </p:nvSpPr>
          <p:spPr bwMode="auto">
            <a:xfrm>
              <a:off x="2592" y="1104"/>
              <a:ext cx="363"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rPr>
                <a:t>V</a:t>
              </a:r>
              <a:r>
                <a:rPr lang="en-US" sz="3600" b="0" i="0" baseline="-25000" dirty="0">
                  <a:solidFill>
                    <a:srgbClr val="000000"/>
                  </a:solidFill>
                  <a:latin typeface="CMU Serif" panose="02000603000000000000" pitchFamily="2" charset="0"/>
                  <a:ea typeface="CMU Serif" panose="02000603000000000000" pitchFamily="2" charset="0"/>
                  <a:cs typeface="CMU Serif" panose="02000603000000000000" pitchFamily="2" charset="0"/>
                </a:rPr>
                <a:t>l</a:t>
              </a:r>
              <a:r>
                <a:rPr lang="en-US" sz="3600" b="0" i="0" baseline="30000" dirty="0">
                  <a:solidFill>
                    <a:srgbClr val="000000"/>
                  </a:solidFill>
                  <a:latin typeface="CMU Serif" panose="02000603000000000000" pitchFamily="2" charset="0"/>
                  <a:ea typeface="CMU Serif" panose="02000603000000000000" pitchFamily="2" charset="0"/>
                  <a:cs typeface="CMU Serif" panose="02000603000000000000" pitchFamily="2" charset="0"/>
                </a:rPr>
                <a:t>3</a:t>
              </a:r>
              <a:endPar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endParaRPr>
            </a:p>
          </p:txBody>
        </p:sp>
        <p:sp>
          <p:nvSpPr>
            <p:cNvPr id="23642" name="Line 12"/>
            <p:cNvSpPr>
              <a:spLocks noChangeShapeType="1"/>
            </p:cNvSpPr>
            <p:nvPr/>
          </p:nvSpPr>
          <p:spPr bwMode="auto">
            <a:xfrm>
              <a:off x="2604" y="1485"/>
              <a:ext cx="573"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643" name="Text Box 13"/>
            <p:cNvSpPr txBox="1">
              <a:spLocks noChangeArrowheads="1"/>
            </p:cNvSpPr>
            <p:nvPr/>
          </p:nvSpPr>
          <p:spPr bwMode="auto">
            <a:xfrm>
              <a:off x="2696" y="1484"/>
              <a:ext cx="148"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rPr>
                <a:t>l</a:t>
              </a:r>
            </a:p>
          </p:txBody>
        </p:sp>
        <p:sp>
          <p:nvSpPr>
            <p:cNvPr id="23644" name="Text Box 14"/>
            <p:cNvSpPr txBox="1">
              <a:spLocks noChangeArrowheads="1"/>
            </p:cNvSpPr>
            <p:nvPr/>
          </p:nvSpPr>
          <p:spPr bwMode="auto">
            <a:xfrm>
              <a:off x="3216" y="1296"/>
              <a:ext cx="1721"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rPr>
                <a:t>= </a:t>
              </a:r>
              <a:r>
                <a:rPr lang="en-US" sz="3600" b="0" i="0" dirty="0" err="1">
                  <a:solidFill>
                    <a:srgbClr val="000000"/>
                  </a:solidFill>
                  <a:latin typeface="CMU Serif" panose="02000603000000000000" pitchFamily="2" charset="0"/>
                  <a:ea typeface="CMU Serif" panose="02000603000000000000" pitchFamily="2" charset="0"/>
                  <a:cs typeface="CMU Serif" panose="02000603000000000000" pitchFamily="2" charset="0"/>
                </a:rPr>
                <a:t>const</a:t>
              </a:r>
              <a:r>
                <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rPr>
                <a:t>, </a:t>
              </a:r>
              <a:r>
                <a:rPr lang="en-US" sz="3600" b="0" i="0" dirty="0" err="1">
                  <a:solidFill>
                    <a:srgbClr val="000000"/>
                  </a:solidFill>
                  <a:latin typeface="CMU Serif" panose="02000603000000000000" pitchFamily="2" charset="0"/>
                  <a:ea typeface="CMU Serif" panose="02000603000000000000" pitchFamily="2" charset="0"/>
                  <a:cs typeface="CMU Serif" panose="02000603000000000000" pitchFamily="2" charset="0"/>
                </a:rPr>
                <a:t>V</a:t>
              </a:r>
              <a:r>
                <a:rPr lang="en-US" sz="3600" b="0" i="0" baseline="-25000" dirty="0" err="1">
                  <a:solidFill>
                    <a:srgbClr val="000000"/>
                  </a:solidFill>
                  <a:latin typeface="CMU Serif" panose="02000603000000000000" pitchFamily="2" charset="0"/>
                  <a:ea typeface="CMU Serif" panose="02000603000000000000" pitchFamily="2" charset="0"/>
                  <a:cs typeface="CMU Serif" panose="02000603000000000000" pitchFamily="2" charset="0"/>
                </a:rPr>
                <a:t>l</a:t>
              </a:r>
              <a:r>
                <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rPr>
                <a:t> ~ l</a:t>
              </a:r>
              <a:r>
                <a:rPr lang="en-US" sz="3600" b="0" i="0" baseline="30000" dirty="0">
                  <a:solidFill>
                    <a:srgbClr val="000000"/>
                  </a:solidFill>
                  <a:latin typeface="CMU Serif" panose="02000603000000000000" pitchFamily="2" charset="0"/>
                  <a:ea typeface="CMU Serif" panose="02000603000000000000" pitchFamily="2" charset="0"/>
                  <a:cs typeface="CMU Serif" panose="02000603000000000000" pitchFamily="2" charset="0"/>
                </a:rPr>
                <a:t>1/3</a:t>
              </a:r>
              <a:endParaRPr lang="en-US" sz="3600" b="0" i="0" dirty="0">
                <a:solidFill>
                  <a:srgbClr val="000000"/>
                </a:solidFill>
                <a:latin typeface="CMU Serif" panose="02000603000000000000" pitchFamily="2" charset="0"/>
                <a:ea typeface="CMU Serif" panose="02000603000000000000" pitchFamily="2" charset="0"/>
                <a:cs typeface="CMU Serif" panose="02000603000000000000" pitchFamily="2" charset="0"/>
              </a:endParaRPr>
            </a:p>
          </p:txBody>
        </p:sp>
        <p:sp>
          <p:nvSpPr>
            <p:cNvPr id="23645" name="Text Box 15"/>
            <p:cNvSpPr txBox="1">
              <a:spLocks noChangeArrowheads="1"/>
            </p:cNvSpPr>
            <p:nvPr/>
          </p:nvSpPr>
          <p:spPr bwMode="auto">
            <a:xfrm>
              <a:off x="3792" y="1632"/>
              <a:ext cx="1400"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sz="3200" b="0" i="0" dirty="0">
                  <a:solidFill>
                    <a:srgbClr val="000000"/>
                  </a:solidFill>
                  <a:latin typeface="CMU Serif" panose="02000603000000000000" pitchFamily="2" charset="0"/>
                  <a:ea typeface="CMU Serif" panose="02000603000000000000" pitchFamily="2" charset="0"/>
                  <a:cs typeface="CMU Serif" panose="02000603000000000000" pitchFamily="2" charset="0"/>
                  <a:hlinkClick r:id="" action="ppaction://noaction"/>
                </a:rPr>
                <a:t>Or</a:t>
              </a:r>
              <a:r>
                <a:rPr lang="en-US" sz="3200" b="0" i="0" dirty="0">
                  <a:solidFill>
                    <a:srgbClr val="000000"/>
                  </a:solidFill>
                  <a:latin typeface="CMU Serif" panose="02000603000000000000" pitchFamily="2" charset="0"/>
                  <a:ea typeface="CMU Serif" panose="02000603000000000000" pitchFamily="2" charset="0"/>
                  <a:cs typeface="CMU Serif" panose="02000603000000000000" pitchFamily="2" charset="0"/>
                </a:rPr>
                <a:t>, E(k)~k</a:t>
              </a:r>
              <a:r>
                <a:rPr lang="en-US" sz="3200" b="0" i="0" baseline="30000" dirty="0">
                  <a:solidFill>
                    <a:srgbClr val="000000"/>
                  </a:solidFill>
                  <a:latin typeface="CMU Serif" panose="02000603000000000000" pitchFamily="2" charset="0"/>
                  <a:ea typeface="CMU Serif" panose="02000603000000000000" pitchFamily="2" charset="0"/>
                  <a:cs typeface="CMU Serif" panose="02000603000000000000" pitchFamily="2" charset="0"/>
                </a:rPr>
                <a:t>-5/3</a:t>
              </a:r>
              <a:r>
                <a:rPr lang="en-US" sz="3200" b="0" i="0" baseline="30000" dirty="0">
                  <a:solidFill>
                    <a:srgbClr val="FFFFFF"/>
                  </a:solidFill>
                  <a:latin typeface="CMU Serif" panose="02000603000000000000" pitchFamily="2" charset="0"/>
                  <a:ea typeface="CMU Serif" panose="02000603000000000000" pitchFamily="2" charset="0"/>
                  <a:cs typeface="CMU Serif" panose="02000603000000000000" pitchFamily="2" charset="0"/>
                </a:rPr>
                <a:t>/3</a:t>
              </a:r>
              <a:endParaRPr lang="en-US" sz="3600" b="0" i="0" dirty="0">
                <a:solidFill>
                  <a:srgbClr val="FFFFFF"/>
                </a:solidFill>
                <a:latin typeface="CMU Serif" panose="02000603000000000000" pitchFamily="2" charset="0"/>
                <a:ea typeface="CMU Serif" panose="02000603000000000000" pitchFamily="2" charset="0"/>
                <a:cs typeface="CMU Serif" panose="02000603000000000000" pitchFamily="2" charset="0"/>
              </a:endParaRPr>
            </a:p>
          </p:txBody>
        </p:sp>
      </p:grpSp>
      <p:sp>
        <p:nvSpPr>
          <p:cNvPr id="23554" name="Freeform 18"/>
          <p:cNvSpPr>
            <a:spLocks/>
          </p:cNvSpPr>
          <p:nvPr/>
        </p:nvSpPr>
        <p:spPr bwMode="auto">
          <a:xfrm>
            <a:off x="4470401" y="3505200"/>
            <a:ext cx="1121833" cy="617538"/>
          </a:xfrm>
          <a:custGeom>
            <a:avLst/>
            <a:gdLst>
              <a:gd name="T0" fmla="*/ 2147483647 w 1483"/>
              <a:gd name="T1" fmla="*/ 2147483647 h 1334"/>
              <a:gd name="T2" fmla="*/ 2147483647 w 1483"/>
              <a:gd name="T3" fmla="*/ 2147483647 h 1334"/>
              <a:gd name="T4" fmla="*/ 2147483647 w 1483"/>
              <a:gd name="T5" fmla="*/ 2147483647 h 1334"/>
              <a:gd name="T6" fmla="*/ 2147483647 w 1483"/>
              <a:gd name="T7" fmla="*/ 2147483647 h 1334"/>
              <a:gd name="T8" fmla="*/ 2147483647 w 1483"/>
              <a:gd name="T9" fmla="*/ 2147483647 h 1334"/>
              <a:gd name="T10" fmla="*/ 2147483647 w 1483"/>
              <a:gd name="T11" fmla="*/ 2147483647 h 1334"/>
              <a:gd name="T12" fmla="*/ 2147483647 w 1483"/>
              <a:gd name="T13" fmla="*/ 2147483647 h 1334"/>
              <a:gd name="T14" fmla="*/ 2147483647 w 1483"/>
              <a:gd name="T15" fmla="*/ 2147483647 h 1334"/>
              <a:gd name="T16" fmla="*/ 2147483647 w 1483"/>
              <a:gd name="T17" fmla="*/ 2147483647 h 1334"/>
              <a:gd name="T18" fmla="*/ 2147483647 w 1483"/>
              <a:gd name="T19" fmla="*/ 2147483647 h 1334"/>
              <a:gd name="T20" fmla="*/ 2147483647 w 1483"/>
              <a:gd name="T21" fmla="*/ 2147483647 h 1334"/>
              <a:gd name="T22" fmla="*/ 2147483647 w 1483"/>
              <a:gd name="T23" fmla="*/ 2147483647 h 1334"/>
              <a:gd name="T24" fmla="*/ 2147483647 w 1483"/>
              <a:gd name="T25" fmla="*/ 2147483647 h 1334"/>
              <a:gd name="T26" fmla="*/ 2147483647 w 1483"/>
              <a:gd name="T27" fmla="*/ 2147483647 h 1334"/>
              <a:gd name="T28" fmla="*/ 2147483647 w 1483"/>
              <a:gd name="T29" fmla="*/ 2147483647 h 1334"/>
              <a:gd name="T30" fmla="*/ 2147483647 w 1483"/>
              <a:gd name="T31" fmla="*/ 2147483647 h 1334"/>
              <a:gd name="T32" fmla="*/ 2147483647 w 1483"/>
              <a:gd name="T33" fmla="*/ 2147483647 h 1334"/>
              <a:gd name="T34" fmla="*/ 2147483647 w 1483"/>
              <a:gd name="T35" fmla="*/ 2147483647 h 1334"/>
              <a:gd name="T36" fmla="*/ 2147483647 w 1483"/>
              <a:gd name="T37" fmla="*/ 2147483647 h 1334"/>
              <a:gd name="T38" fmla="*/ 2147483647 w 1483"/>
              <a:gd name="T39" fmla="*/ 2147483647 h 1334"/>
              <a:gd name="T40" fmla="*/ 2147483647 w 1483"/>
              <a:gd name="T41" fmla="*/ 2147483647 h 1334"/>
              <a:gd name="T42" fmla="*/ 2147483647 w 1483"/>
              <a:gd name="T43" fmla="*/ 2147483647 h 1334"/>
              <a:gd name="T44" fmla="*/ 2147483647 w 1483"/>
              <a:gd name="T45" fmla="*/ 2147483647 h 1334"/>
              <a:gd name="T46" fmla="*/ 2147483647 w 1483"/>
              <a:gd name="T47" fmla="*/ 2147483647 h 1334"/>
              <a:gd name="T48" fmla="*/ 2147483647 w 1483"/>
              <a:gd name="T49" fmla="*/ 2147483647 h 1334"/>
              <a:gd name="T50" fmla="*/ 2147483647 w 1483"/>
              <a:gd name="T51" fmla="*/ 2147483647 h 1334"/>
              <a:gd name="T52" fmla="*/ 2147483647 w 1483"/>
              <a:gd name="T53" fmla="*/ 2147483647 h 1334"/>
              <a:gd name="T54" fmla="*/ 2147483647 w 1483"/>
              <a:gd name="T55" fmla="*/ 2147483647 h 1334"/>
              <a:gd name="T56" fmla="*/ 2147483647 w 1483"/>
              <a:gd name="T57" fmla="*/ 2147483647 h 1334"/>
              <a:gd name="T58" fmla="*/ 2147483647 w 1483"/>
              <a:gd name="T59" fmla="*/ 2147483647 h 1334"/>
              <a:gd name="T60" fmla="*/ 2147483647 w 1483"/>
              <a:gd name="T61" fmla="*/ 2147483647 h 1334"/>
              <a:gd name="T62" fmla="*/ 2147483647 w 1483"/>
              <a:gd name="T63" fmla="*/ 2147483647 h 1334"/>
              <a:gd name="T64" fmla="*/ 2147483647 w 1483"/>
              <a:gd name="T65" fmla="*/ 2147483647 h 1334"/>
              <a:gd name="T66" fmla="*/ 2147483647 w 1483"/>
              <a:gd name="T67" fmla="*/ 2147483647 h 1334"/>
              <a:gd name="T68" fmla="*/ 2147483647 w 1483"/>
              <a:gd name="T69" fmla="*/ 2147483647 h 1334"/>
              <a:gd name="T70" fmla="*/ 2147483647 w 1483"/>
              <a:gd name="T71" fmla="*/ 2147483647 h 1334"/>
              <a:gd name="T72" fmla="*/ 2147483647 w 1483"/>
              <a:gd name="T73" fmla="*/ 2147483647 h 1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83"/>
              <a:gd name="T112" fmla="*/ 0 h 1334"/>
              <a:gd name="T113" fmla="*/ 1483 w 1483"/>
              <a:gd name="T114" fmla="*/ 1334 h 1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83" h="1334">
                <a:moveTo>
                  <a:pt x="609" y="19"/>
                </a:moveTo>
                <a:cubicBezTo>
                  <a:pt x="568" y="32"/>
                  <a:pt x="526" y="35"/>
                  <a:pt x="485" y="46"/>
                </a:cubicBezTo>
                <a:cubicBezTo>
                  <a:pt x="458" y="52"/>
                  <a:pt x="405" y="63"/>
                  <a:pt x="405" y="63"/>
                </a:cubicBezTo>
                <a:cubicBezTo>
                  <a:pt x="384" y="78"/>
                  <a:pt x="360" y="89"/>
                  <a:pt x="342" y="108"/>
                </a:cubicBezTo>
                <a:cubicBezTo>
                  <a:pt x="322" y="127"/>
                  <a:pt x="302" y="166"/>
                  <a:pt x="289" y="188"/>
                </a:cubicBezTo>
                <a:cubicBezTo>
                  <a:pt x="266" y="223"/>
                  <a:pt x="235" y="253"/>
                  <a:pt x="209" y="286"/>
                </a:cubicBezTo>
                <a:cubicBezTo>
                  <a:pt x="192" y="332"/>
                  <a:pt x="156" y="369"/>
                  <a:pt x="129" y="410"/>
                </a:cubicBezTo>
                <a:cubicBezTo>
                  <a:pt x="98" y="454"/>
                  <a:pt x="82" y="504"/>
                  <a:pt x="58" y="552"/>
                </a:cubicBezTo>
                <a:cubicBezTo>
                  <a:pt x="35" y="664"/>
                  <a:pt x="0" y="814"/>
                  <a:pt x="67" y="908"/>
                </a:cubicBezTo>
                <a:cubicBezTo>
                  <a:pt x="111" y="971"/>
                  <a:pt x="90" y="920"/>
                  <a:pt x="156" y="961"/>
                </a:cubicBezTo>
                <a:cubicBezTo>
                  <a:pt x="208" y="992"/>
                  <a:pt x="263" y="1018"/>
                  <a:pt x="316" y="1050"/>
                </a:cubicBezTo>
                <a:cubicBezTo>
                  <a:pt x="390" y="1095"/>
                  <a:pt x="342" y="1078"/>
                  <a:pt x="396" y="1094"/>
                </a:cubicBezTo>
                <a:cubicBezTo>
                  <a:pt x="427" y="1115"/>
                  <a:pt x="457" y="1135"/>
                  <a:pt x="493" y="1148"/>
                </a:cubicBezTo>
                <a:cubicBezTo>
                  <a:pt x="569" y="1223"/>
                  <a:pt x="522" y="1184"/>
                  <a:pt x="618" y="1246"/>
                </a:cubicBezTo>
                <a:cubicBezTo>
                  <a:pt x="635" y="1257"/>
                  <a:pt x="650" y="1274"/>
                  <a:pt x="671" y="1281"/>
                </a:cubicBezTo>
                <a:cubicBezTo>
                  <a:pt x="738" y="1303"/>
                  <a:pt x="815" y="1312"/>
                  <a:pt x="885" y="1326"/>
                </a:cubicBezTo>
                <a:cubicBezTo>
                  <a:pt x="938" y="1322"/>
                  <a:pt x="998" y="1334"/>
                  <a:pt x="1045" y="1308"/>
                </a:cubicBezTo>
                <a:cubicBezTo>
                  <a:pt x="1055" y="1301"/>
                  <a:pt x="1060" y="1288"/>
                  <a:pt x="1071" y="1281"/>
                </a:cubicBezTo>
                <a:cubicBezTo>
                  <a:pt x="1098" y="1260"/>
                  <a:pt x="1117" y="1260"/>
                  <a:pt x="1151" y="1254"/>
                </a:cubicBezTo>
                <a:cubicBezTo>
                  <a:pt x="1160" y="1245"/>
                  <a:pt x="1167" y="1234"/>
                  <a:pt x="1178" y="1228"/>
                </a:cubicBezTo>
                <a:cubicBezTo>
                  <a:pt x="1194" y="1219"/>
                  <a:pt x="1231" y="1210"/>
                  <a:pt x="1231" y="1210"/>
                </a:cubicBezTo>
                <a:cubicBezTo>
                  <a:pt x="1264" y="1176"/>
                  <a:pt x="1287" y="1144"/>
                  <a:pt x="1311" y="1103"/>
                </a:cubicBezTo>
                <a:cubicBezTo>
                  <a:pt x="1329" y="1029"/>
                  <a:pt x="1306" y="1103"/>
                  <a:pt x="1338" y="1041"/>
                </a:cubicBezTo>
                <a:cubicBezTo>
                  <a:pt x="1353" y="1010"/>
                  <a:pt x="1356" y="972"/>
                  <a:pt x="1373" y="943"/>
                </a:cubicBezTo>
                <a:cubicBezTo>
                  <a:pt x="1380" y="930"/>
                  <a:pt x="1393" y="921"/>
                  <a:pt x="1400" y="908"/>
                </a:cubicBezTo>
                <a:cubicBezTo>
                  <a:pt x="1483" y="743"/>
                  <a:pt x="1409" y="848"/>
                  <a:pt x="1471" y="766"/>
                </a:cubicBezTo>
                <a:cubicBezTo>
                  <a:pt x="1474" y="688"/>
                  <a:pt x="1480" y="611"/>
                  <a:pt x="1480" y="534"/>
                </a:cubicBezTo>
                <a:cubicBezTo>
                  <a:pt x="1480" y="456"/>
                  <a:pt x="1480" y="379"/>
                  <a:pt x="1471" y="303"/>
                </a:cubicBezTo>
                <a:cubicBezTo>
                  <a:pt x="1458" y="207"/>
                  <a:pt x="1279" y="119"/>
                  <a:pt x="1205" y="81"/>
                </a:cubicBezTo>
                <a:cubicBezTo>
                  <a:pt x="1207" y="90"/>
                  <a:pt x="1222" y="107"/>
                  <a:pt x="1213" y="108"/>
                </a:cubicBezTo>
                <a:cubicBezTo>
                  <a:pt x="1177" y="111"/>
                  <a:pt x="1142" y="93"/>
                  <a:pt x="1107" y="90"/>
                </a:cubicBezTo>
                <a:cubicBezTo>
                  <a:pt x="952" y="75"/>
                  <a:pt x="1041" y="82"/>
                  <a:pt x="840" y="72"/>
                </a:cubicBezTo>
                <a:cubicBezTo>
                  <a:pt x="796" y="60"/>
                  <a:pt x="761" y="51"/>
                  <a:pt x="716" y="46"/>
                </a:cubicBezTo>
                <a:cubicBezTo>
                  <a:pt x="698" y="40"/>
                  <a:pt x="679" y="34"/>
                  <a:pt x="662" y="28"/>
                </a:cubicBezTo>
                <a:cubicBezTo>
                  <a:pt x="653" y="25"/>
                  <a:pt x="644" y="21"/>
                  <a:pt x="636" y="19"/>
                </a:cubicBezTo>
                <a:cubicBezTo>
                  <a:pt x="627" y="15"/>
                  <a:pt x="609" y="0"/>
                  <a:pt x="609" y="10"/>
                </a:cubicBezTo>
                <a:cubicBezTo>
                  <a:pt x="609" y="13"/>
                  <a:pt x="609" y="16"/>
                  <a:pt x="609" y="19"/>
                </a:cubicBezTo>
                <a:close/>
              </a:path>
            </a:pathLst>
          </a:custGeom>
          <a:solidFill>
            <a:schemeClr val="hlink"/>
          </a:solidFill>
          <a:ln w="12700">
            <a:solidFill>
              <a:schemeClr val="bg2"/>
            </a:solidFill>
            <a:round/>
            <a:headEnd/>
            <a:tailEnd/>
          </a:ln>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55" name="Freeform 19"/>
          <p:cNvSpPr>
            <a:spLocks/>
          </p:cNvSpPr>
          <p:nvPr/>
        </p:nvSpPr>
        <p:spPr bwMode="auto">
          <a:xfrm>
            <a:off x="4546601" y="4179889"/>
            <a:ext cx="1208617" cy="617537"/>
          </a:xfrm>
          <a:custGeom>
            <a:avLst/>
            <a:gdLst>
              <a:gd name="T0" fmla="*/ 2147483647 w 1483"/>
              <a:gd name="T1" fmla="*/ 2147483647 h 1334"/>
              <a:gd name="T2" fmla="*/ 2147483647 w 1483"/>
              <a:gd name="T3" fmla="*/ 2147483647 h 1334"/>
              <a:gd name="T4" fmla="*/ 2147483647 w 1483"/>
              <a:gd name="T5" fmla="*/ 2147483647 h 1334"/>
              <a:gd name="T6" fmla="*/ 2147483647 w 1483"/>
              <a:gd name="T7" fmla="*/ 2147483647 h 1334"/>
              <a:gd name="T8" fmla="*/ 2147483647 w 1483"/>
              <a:gd name="T9" fmla="*/ 2147483647 h 1334"/>
              <a:gd name="T10" fmla="*/ 2147483647 w 1483"/>
              <a:gd name="T11" fmla="*/ 2147483647 h 1334"/>
              <a:gd name="T12" fmla="*/ 2147483647 w 1483"/>
              <a:gd name="T13" fmla="*/ 2147483647 h 1334"/>
              <a:gd name="T14" fmla="*/ 2147483647 w 1483"/>
              <a:gd name="T15" fmla="*/ 2147483647 h 1334"/>
              <a:gd name="T16" fmla="*/ 2147483647 w 1483"/>
              <a:gd name="T17" fmla="*/ 2147483647 h 1334"/>
              <a:gd name="T18" fmla="*/ 2147483647 w 1483"/>
              <a:gd name="T19" fmla="*/ 2147483647 h 1334"/>
              <a:gd name="T20" fmla="*/ 2147483647 w 1483"/>
              <a:gd name="T21" fmla="*/ 2147483647 h 1334"/>
              <a:gd name="T22" fmla="*/ 2147483647 w 1483"/>
              <a:gd name="T23" fmla="*/ 2147483647 h 1334"/>
              <a:gd name="T24" fmla="*/ 2147483647 w 1483"/>
              <a:gd name="T25" fmla="*/ 2147483647 h 1334"/>
              <a:gd name="T26" fmla="*/ 2147483647 w 1483"/>
              <a:gd name="T27" fmla="*/ 2147483647 h 1334"/>
              <a:gd name="T28" fmla="*/ 2147483647 w 1483"/>
              <a:gd name="T29" fmla="*/ 2147483647 h 1334"/>
              <a:gd name="T30" fmla="*/ 2147483647 w 1483"/>
              <a:gd name="T31" fmla="*/ 2147483647 h 1334"/>
              <a:gd name="T32" fmla="*/ 2147483647 w 1483"/>
              <a:gd name="T33" fmla="*/ 2147483647 h 1334"/>
              <a:gd name="T34" fmla="*/ 2147483647 w 1483"/>
              <a:gd name="T35" fmla="*/ 2147483647 h 1334"/>
              <a:gd name="T36" fmla="*/ 2147483647 w 1483"/>
              <a:gd name="T37" fmla="*/ 2147483647 h 1334"/>
              <a:gd name="T38" fmla="*/ 2147483647 w 1483"/>
              <a:gd name="T39" fmla="*/ 2147483647 h 1334"/>
              <a:gd name="T40" fmla="*/ 2147483647 w 1483"/>
              <a:gd name="T41" fmla="*/ 2147483647 h 1334"/>
              <a:gd name="T42" fmla="*/ 2147483647 w 1483"/>
              <a:gd name="T43" fmla="*/ 2147483647 h 1334"/>
              <a:gd name="T44" fmla="*/ 2147483647 w 1483"/>
              <a:gd name="T45" fmla="*/ 2147483647 h 1334"/>
              <a:gd name="T46" fmla="*/ 2147483647 w 1483"/>
              <a:gd name="T47" fmla="*/ 2147483647 h 1334"/>
              <a:gd name="T48" fmla="*/ 2147483647 w 1483"/>
              <a:gd name="T49" fmla="*/ 2147483647 h 1334"/>
              <a:gd name="T50" fmla="*/ 2147483647 w 1483"/>
              <a:gd name="T51" fmla="*/ 2147483647 h 1334"/>
              <a:gd name="T52" fmla="*/ 2147483647 w 1483"/>
              <a:gd name="T53" fmla="*/ 2147483647 h 1334"/>
              <a:gd name="T54" fmla="*/ 2147483647 w 1483"/>
              <a:gd name="T55" fmla="*/ 2147483647 h 1334"/>
              <a:gd name="T56" fmla="*/ 2147483647 w 1483"/>
              <a:gd name="T57" fmla="*/ 2147483647 h 1334"/>
              <a:gd name="T58" fmla="*/ 2147483647 w 1483"/>
              <a:gd name="T59" fmla="*/ 2147483647 h 1334"/>
              <a:gd name="T60" fmla="*/ 2147483647 w 1483"/>
              <a:gd name="T61" fmla="*/ 2147483647 h 1334"/>
              <a:gd name="T62" fmla="*/ 2147483647 w 1483"/>
              <a:gd name="T63" fmla="*/ 2147483647 h 1334"/>
              <a:gd name="T64" fmla="*/ 2147483647 w 1483"/>
              <a:gd name="T65" fmla="*/ 2147483647 h 1334"/>
              <a:gd name="T66" fmla="*/ 2147483647 w 1483"/>
              <a:gd name="T67" fmla="*/ 2147483647 h 1334"/>
              <a:gd name="T68" fmla="*/ 2147483647 w 1483"/>
              <a:gd name="T69" fmla="*/ 2147483647 h 1334"/>
              <a:gd name="T70" fmla="*/ 2147483647 w 1483"/>
              <a:gd name="T71" fmla="*/ 2147483647 h 1334"/>
              <a:gd name="T72" fmla="*/ 2147483647 w 1483"/>
              <a:gd name="T73" fmla="*/ 2147483647 h 1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83"/>
              <a:gd name="T112" fmla="*/ 0 h 1334"/>
              <a:gd name="T113" fmla="*/ 1483 w 1483"/>
              <a:gd name="T114" fmla="*/ 1334 h 1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83" h="1334">
                <a:moveTo>
                  <a:pt x="609" y="19"/>
                </a:moveTo>
                <a:cubicBezTo>
                  <a:pt x="568" y="32"/>
                  <a:pt x="526" y="35"/>
                  <a:pt x="485" y="46"/>
                </a:cubicBezTo>
                <a:cubicBezTo>
                  <a:pt x="458" y="52"/>
                  <a:pt x="405" y="63"/>
                  <a:pt x="405" y="63"/>
                </a:cubicBezTo>
                <a:cubicBezTo>
                  <a:pt x="384" y="78"/>
                  <a:pt x="360" y="89"/>
                  <a:pt x="342" y="108"/>
                </a:cubicBezTo>
                <a:cubicBezTo>
                  <a:pt x="322" y="127"/>
                  <a:pt x="302" y="166"/>
                  <a:pt x="289" y="188"/>
                </a:cubicBezTo>
                <a:cubicBezTo>
                  <a:pt x="266" y="223"/>
                  <a:pt x="235" y="253"/>
                  <a:pt x="209" y="286"/>
                </a:cubicBezTo>
                <a:cubicBezTo>
                  <a:pt x="192" y="332"/>
                  <a:pt x="156" y="369"/>
                  <a:pt x="129" y="410"/>
                </a:cubicBezTo>
                <a:cubicBezTo>
                  <a:pt x="98" y="454"/>
                  <a:pt x="82" y="504"/>
                  <a:pt x="58" y="552"/>
                </a:cubicBezTo>
                <a:cubicBezTo>
                  <a:pt x="35" y="664"/>
                  <a:pt x="0" y="814"/>
                  <a:pt x="67" y="908"/>
                </a:cubicBezTo>
                <a:cubicBezTo>
                  <a:pt x="111" y="971"/>
                  <a:pt x="90" y="920"/>
                  <a:pt x="156" y="961"/>
                </a:cubicBezTo>
                <a:cubicBezTo>
                  <a:pt x="208" y="992"/>
                  <a:pt x="263" y="1018"/>
                  <a:pt x="316" y="1050"/>
                </a:cubicBezTo>
                <a:cubicBezTo>
                  <a:pt x="390" y="1095"/>
                  <a:pt x="342" y="1078"/>
                  <a:pt x="396" y="1094"/>
                </a:cubicBezTo>
                <a:cubicBezTo>
                  <a:pt x="427" y="1115"/>
                  <a:pt x="457" y="1135"/>
                  <a:pt x="493" y="1148"/>
                </a:cubicBezTo>
                <a:cubicBezTo>
                  <a:pt x="569" y="1223"/>
                  <a:pt x="522" y="1184"/>
                  <a:pt x="618" y="1246"/>
                </a:cubicBezTo>
                <a:cubicBezTo>
                  <a:pt x="635" y="1257"/>
                  <a:pt x="650" y="1274"/>
                  <a:pt x="671" y="1281"/>
                </a:cubicBezTo>
                <a:cubicBezTo>
                  <a:pt x="738" y="1303"/>
                  <a:pt x="815" y="1312"/>
                  <a:pt x="885" y="1326"/>
                </a:cubicBezTo>
                <a:cubicBezTo>
                  <a:pt x="938" y="1322"/>
                  <a:pt x="998" y="1334"/>
                  <a:pt x="1045" y="1308"/>
                </a:cubicBezTo>
                <a:cubicBezTo>
                  <a:pt x="1055" y="1301"/>
                  <a:pt x="1060" y="1288"/>
                  <a:pt x="1071" y="1281"/>
                </a:cubicBezTo>
                <a:cubicBezTo>
                  <a:pt x="1098" y="1260"/>
                  <a:pt x="1117" y="1260"/>
                  <a:pt x="1151" y="1254"/>
                </a:cubicBezTo>
                <a:cubicBezTo>
                  <a:pt x="1160" y="1245"/>
                  <a:pt x="1167" y="1234"/>
                  <a:pt x="1178" y="1228"/>
                </a:cubicBezTo>
                <a:cubicBezTo>
                  <a:pt x="1194" y="1219"/>
                  <a:pt x="1231" y="1210"/>
                  <a:pt x="1231" y="1210"/>
                </a:cubicBezTo>
                <a:cubicBezTo>
                  <a:pt x="1264" y="1176"/>
                  <a:pt x="1287" y="1144"/>
                  <a:pt x="1311" y="1103"/>
                </a:cubicBezTo>
                <a:cubicBezTo>
                  <a:pt x="1329" y="1029"/>
                  <a:pt x="1306" y="1103"/>
                  <a:pt x="1338" y="1041"/>
                </a:cubicBezTo>
                <a:cubicBezTo>
                  <a:pt x="1353" y="1010"/>
                  <a:pt x="1356" y="972"/>
                  <a:pt x="1373" y="943"/>
                </a:cubicBezTo>
                <a:cubicBezTo>
                  <a:pt x="1380" y="930"/>
                  <a:pt x="1393" y="921"/>
                  <a:pt x="1400" y="908"/>
                </a:cubicBezTo>
                <a:cubicBezTo>
                  <a:pt x="1483" y="743"/>
                  <a:pt x="1409" y="848"/>
                  <a:pt x="1471" y="766"/>
                </a:cubicBezTo>
                <a:cubicBezTo>
                  <a:pt x="1474" y="688"/>
                  <a:pt x="1480" y="611"/>
                  <a:pt x="1480" y="534"/>
                </a:cubicBezTo>
                <a:cubicBezTo>
                  <a:pt x="1480" y="456"/>
                  <a:pt x="1480" y="379"/>
                  <a:pt x="1471" y="303"/>
                </a:cubicBezTo>
                <a:cubicBezTo>
                  <a:pt x="1458" y="207"/>
                  <a:pt x="1279" y="119"/>
                  <a:pt x="1205" y="81"/>
                </a:cubicBezTo>
                <a:cubicBezTo>
                  <a:pt x="1207" y="90"/>
                  <a:pt x="1222" y="107"/>
                  <a:pt x="1213" y="108"/>
                </a:cubicBezTo>
                <a:cubicBezTo>
                  <a:pt x="1177" y="111"/>
                  <a:pt x="1142" y="93"/>
                  <a:pt x="1107" y="90"/>
                </a:cubicBezTo>
                <a:cubicBezTo>
                  <a:pt x="952" y="75"/>
                  <a:pt x="1041" y="82"/>
                  <a:pt x="840" y="72"/>
                </a:cubicBezTo>
                <a:cubicBezTo>
                  <a:pt x="796" y="60"/>
                  <a:pt x="761" y="51"/>
                  <a:pt x="716" y="46"/>
                </a:cubicBezTo>
                <a:cubicBezTo>
                  <a:pt x="698" y="40"/>
                  <a:pt x="679" y="34"/>
                  <a:pt x="662" y="28"/>
                </a:cubicBezTo>
                <a:cubicBezTo>
                  <a:pt x="653" y="25"/>
                  <a:pt x="644" y="21"/>
                  <a:pt x="636" y="19"/>
                </a:cubicBezTo>
                <a:cubicBezTo>
                  <a:pt x="627" y="15"/>
                  <a:pt x="609" y="0"/>
                  <a:pt x="609" y="10"/>
                </a:cubicBezTo>
                <a:cubicBezTo>
                  <a:pt x="609" y="13"/>
                  <a:pt x="609" y="16"/>
                  <a:pt x="609" y="19"/>
                </a:cubicBezTo>
                <a:close/>
              </a:path>
            </a:pathLst>
          </a:custGeom>
          <a:solidFill>
            <a:schemeClr val="hlink"/>
          </a:solidFill>
          <a:ln w="12700">
            <a:solidFill>
              <a:schemeClr val="hlink"/>
            </a:solidFill>
            <a:round/>
            <a:headEnd/>
            <a:tailEnd/>
          </a:ln>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56" name="Freeform 20"/>
          <p:cNvSpPr>
            <a:spLocks/>
          </p:cNvSpPr>
          <p:nvPr/>
        </p:nvSpPr>
        <p:spPr bwMode="auto">
          <a:xfrm>
            <a:off x="812801" y="3429001"/>
            <a:ext cx="2264833" cy="1522413"/>
          </a:xfrm>
          <a:custGeom>
            <a:avLst/>
            <a:gdLst>
              <a:gd name="T0" fmla="*/ 2147483647 w 1483"/>
              <a:gd name="T1" fmla="*/ 2147483647 h 1334"/>
              <a:gd name="T2" fmla="*/ 2147483647 w 1483"/>
              <a:gd name="T3" fmla="*/ 2147483647 h 1334"/>
              <a:gd name="T4" fmla="*/ 2147483647 w 1483"/>
              <a:gd name="T5" fmla="*/ 2147483647 h 1334"/>
              <a:gd name="T6" fmla="*/ 2147483647 w 1483"/>
              <a:gd name="T7" fmla="*/ 2147483647 h 1334"/>
              <a:gd name="T8" fmla="*/ 2147483647 w 1483"/>
              <a:gd name="T9" fmla="*/ 2147483647 h 1334"/>
              <a:gd name="T10" fmla="*/ 2147483647 w 1483"/>
              <a:gd name="T11" fmla="*/ 2147483647 h 1334"/>
              <a:gd name="T12" fmla="*/ 2147483647 w 1483"/>
              <a:gd name="T13" fmla="*/ 2147483647 h 1334"/>
              <a:gd name="T14" fmla="*/ 2147483647 w 1483"/>
              <a:gd name="T15" fmla="*/ 2147483647 h 1334"/>
              <a:gd name="T16" fmla="*/ 2147483647 w 1483"/>
              <a:gd name="T17" fmla="*/ 2147483647 h 1334"/>
              <a:gd name="T18" fmla="*/ 2147483647 w 1483"/>
              <a:gd name="T19" fmla="*/ 2147483647 h 1334"/>
              <a:gd name="T20" fmla="*/ 2147483647 w 1483"/>
              <a:gd name="T21" fmla="*/ 2147483647 h 1334"/>
              <a:gd name="T22" fmla="*/ 2147483647 w 1483"/>
              <a:gd name="T23" fmla="*/ 2147483647 h 1334"/>
              <a:gd name="T24" fmla="*/ 2147483647 w 1483"/>
              <a:gd name="T25" fmla="*/ 2147483647 h 1334"/>
              <a:gd name="T26" fmla="*/ 2147483647 w 1483"/>
              <a:gd name="T27" fmla="*/ 2147483647 h 1334"/>
              <a:gd name="T28" fmla="*/ 2147483647 w 1483"/>
              <a:gd name="T29" fmla="*/ 2147483647 h 1334"/>
              <a:gd name="T30" fmla="*/ 2147483647 w 1483"/>
              <a:gd name="T31" fmla="*/ 2147483647 h 1334"/>
              <a:gd name="T32" fmla="*/ 2147483647 w 1483"/>
              <a:gd name="T33" fmla="*/ 2147483647 h 1334"/>
              <a:gd name="T34" fmla="*/ 2147483647 w 1483"/>
              <a:gd name="T35" fmla="*/ 2147483647 h 1334"/>
              <a:gd name="T36" fmla="*/ 2147483647 w 1483"/>
              <a:gd name="T37" fmla="*/ 2147483647 h 1334"/>
              <a:gd name="T38" fmla="*/ 2147483647 w 1483"/>
              <a:gd name="T39" fmla="*/ 2147483647 h 1334"/>
              <a:gd name="T40" fmla="*/ 2147483647 w 1483"/>
              <a:gd name="T41" fmla="*/ 2147483647 h 1334"/>
              <a:gd name="T42" fmla="*/ 2147483647 w 1483"/>
              <a:gd name="T43" fmla="*/ 2147483647 h 1334"/>
              <a:gd name="T44" fmla="*/ 2147483647 w 1483"/>
              <a:gd name="T45" fmla="*/ 2147483647 h 1334"/>
              <a:gd name="T46" fmla="*/ 2147483647 w 1483"/>
              <a:gd name="T47" fmla="*/ 2147483647 h 1334"/>
              <a:gd name="T48" fmla="*/ 2147483647 w 1483"/>
              <a:gd name="T49" fmla="*/ 2147483647 h 1334"/>
              <a:gd name="T50" fmla="*/ 2147483647 w 1483"/>
              <a:gd name="T51" fmla="*/ 2147483647 h 1334"/>
              <a:gd name="T52" fmla="*/ 2147483647 w 1483"/>
              <a:gd name="T53" fmla="*/ 2147483647 h 1334"/>
              <a:gd name="T54" fmla="*/ 2147483647 w 1483"/>
              <a:gd name="T55" fmla="*/ 2147483647 h 1334"/>
              <a:gd name="T56" fmla="*/ 2147483647 w 1483"/>
              <a:gd name="T57" fmla="*/ 2147483647 h 1334"/>
              <a:gd name="T58" fmla="*/ 2147483647 w 1483"/>
              <a:gd name="T59" fmla="*/ 2147483647 h 1334"/>
              <a:gd name="T60" fmla="*/ 2147483647 w 1483"/>
              <a:gd name="T61" fmla="*/ 2147483647 h 1334"/>
              <a:gd name="T62" fmla="*/ 2147483647 w 1483"/>
              <a:gd name="T63" fmla="*/ 2147483647 h 1334"/>
              <a:gd name="T64" fmla="*/ 2147483647 w 1483"/>
              <a:gd name="T65" fmla="*/ 2147483647 h 1334"/>
              <a:gd name="T66" fmla="*/ 2147483647 w 1483"/>
              <a:gd name="T67" fmla="*/ 2147483647 h 1334"/>
              <a:gd name="T68" fmla="*/ 2147483647 w 1483"/>
              <a:gd name="T69" fmla="*/ 2147483647 h 1334"/>
              <a:gd name="T70" fmla="*/ 2147483647 w 1483"/>
              <a:gd name="T71" fmla="*/ 2147483647 h 1334"/>
              <a:gd name="T72" fmla="*/ 2147483647 w 1483"/>
              <a:gd name="T73" fmla="*/ 2147483647 h 1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83"/>
              <a:gd name="T112" fmla="*/ 0 h 1334"/>
              <a:gd name="T113" fmla="*/ 1483 w 1483"/>
              <a:gd name="T114" fmla="*/ 1334 h 1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83" h="1334">
                <a:moveTo>
                  <a:pt x="609" y="19"/>
                </a:moveTo>
                <a:cubicBezTo>
                  <a:pt x="568" y="32"/>
                  <a:pt x="526" y="35"/>
                  <a:pt x="485" y="46"/>
                </a:cubicBezTo>
                <a:cubicBezTo>
                  <a:pt x="458" y="52"/>
                  <a:pt x="405" y="63"/>
                  <a:pt x="405" y="63"/>
                </a:cubicBezTo>
                <a:cubicBezTo>
                  <a:pt x="384" y="78"/>
                  <a:pt x="360" y="89"/>
                  <a:pt x="342" y="108"/>
                </a:cubicBezTo>
                <a:cubicBezTo>
                  <a:pt x="322" y="127"/>
                  <a:pt x="302" y="166"/>
                  <a:pt x="289" y="188"/>
                </a:cubicBezTo>
                <a:cubicBezTo>
                  <a:pt x="266" y="223"/>
                  <a:pt x="235" y="253"/>
                  <a:pt x="209" y="286"/>
                </a:cubicBezTo>
                <a:cubicBezTo>
                  <a:pt x="192" y="332"/>
                  <a:pt x="156" y="369"/>
                  <a:pt x="129" y="410"/>
                </a:cubicBezTo>
                <a:cubicBezTo>
                  <a:pt x="98" y="454"/>
                  <a:pt x="82" y="504"/>
                  <a:pt x="58" y="552"/>
                </a:cubicBezTo>
                <a:cubicBezTo>
                  <a:pt x="35" y="664"/>
                  <a:pt x="0" y="814"/>
                  <a:pt x="67" y="908"/>
                </a:cubicBezTo>
                <a:cubicBezTo>
                  <a:pt x="111" y="971"/>
                  <a:pt x="90" y="920"/>
                  <a:pt x="156" y="961"/>
                </a:cubicBezTo>
                <a:cubicBezTo>
                  <a:pt x="208" y="992"/>
                  <a:pt x="263" y="1018"/>
                  <a:pt x="316" y="1050"/>
                </a:cubicBezTo>
                <a:cubicBezTo>
                  <a:pt x="390" y="1095"/>
                  <a:pt x="342" y="1078"/>
                  <a:pt x="396" y="1094"/>
                </a:cubicBezTo>
                <a:cubicBezTo>
                  <a:pt x="427" y="1115"/>
                  <a:pt x="457" y="1135"/>
                  <a:pt x="493" y="1148"/>
                </a:cubicBezTo>
                <a:cubicBezTo>
                  <a:pt x="569" y="1223"/>
                  <a:pt x="522" y="1184"/>
                  <a:pt x="618" y="1246"/>
                </a:cubicBezTo>
                <a:cubicBezTo>
                  <a:pt x="635" y="1257"/>
                  <a:pt x="650" y="1274"/>
                  <a:pt x="671" y="1281"/>
                </a:cubicBezTo>
                <a:cubicBezTo>
                  <a:pt x="738" y="1303"/>
                  <a:pt x="815" y="1312"/>
                  <a:pt x="885" y="1326"/>
                </a:cubicBezTo>
                <a:cubicBezTo>
                  <a:pt x="938" y="1322"/>
                  <a:pt x="998" y="1334"/>
                  <a:pt x="1045" y="1308"/>
                </a:cubicBezTo>
                <a:cubicBezTo>
                  <a:pt x="1055" y="1301"/>
                  <a:pt x="1060" y="1288"/>
                  <a:pt x="1071" y="1281"/>
                </a:cubicBezTo>
                <a:cubicBezTo>
                  <a:pt x="1098" y="1260"/>
                  <a:pt x="1117" y="1260"/>
                  <a:pt x="1151" y="1254"/>
                </a:cubicBezTo>
                <a:cubicBezTo>
                  <a:pt x="1160" y="1245"/>
                  <a:pt x="1167" y="1234"/>
                  <a:pt x="1178" y="1228"/>
                </a:cubicBezTo>
                <a:cubicBezTo>
                  <a:pt x="1194" y="1219"/>
                  <a:pt x="1231" y="1210"/>
                  <a:pt x="1231" y="1210"/>
                </a:cubicBezTo>
                <a:cubicBezTo>
                  <a:pt x="1264" y="1176"/>
                  <a:pt x="1287" y="1144"/>
                  <a:pt x="1311" y="1103"/>
                </a:cubicBezTo>
                <a:cubicBezTo>
                  <a:pt x="1329" y="1029"/>
                  <a:pt x="1306" y="1103"/>
                  <a:pt x="1338" y="1041"/>
                </a:cubicBezTo>
                <a:cubicBezTo>
                  <a:pt x="1353" y="1010"/>
                  <a:pt x="1356" y="972"/>
                  <a:pt x="1373" y="943"/>
                </a:cubicBezTo>
                <a:cubicBezTo>
                  <a:pt x="1380" y="930"/>
                  <a:pt x="1393" y="921"/>
                  <a:pt x="1400" y="908"/>
                </a:cubicBezTo>
                <a:cubicBezTo>
                  <a:pt x="1483" y="743"/>
                  <a:pt x="1409" y="848"/>
                  <a:pt x="1471" y="766"/>
                </a:cubicBezTo>
                <a:cubicBezTo>
                  <a:pt x="1474" y="688"/>
                  <a:pt x="1480" y="611"/>
                  <a:pt x="1480" y="534"/>
                </a:cubicBezTo>
                <a:cubicBezTo>
                  <a:pt x="1480" y="456"/>
                  <a:pt x="1480" y="379"/>
                  <a:pt x="1471" y="303"/>
                </a:cubicBezTo>
                <a:cubicBezTo>
                  <a:pt x="1458" y="207"/>
                  <a:pt x="1279" y="119"/>
                  <a:pt x="1205" y="81"/>
                </a:cubicBezTo>
                <a:cubicBezTo>
                  <a:pt x="1207" y="90"/>
                  <a:pt x="1222" y="107"/>
                  <a:pt x="1213" y="108"/>
                </a:cubicBezTo>
                <a:cubicBezTo>
                  <a:pt x="1177" y="111"/>
                  <a:pt x="1142" y="93"/>
                  <a:pt x="1107" y="90"/>
                </a:cubicBezTo>
                <a:cubicBezTo>
                  <a:pt x="952" y="75"/>
                  <a:pt x="1041" y="82"/>
                  <a:pt x="840" y="72"/>
                </a:cubicBezTo>
                <a:cubicBezTo>
                  <a:pt x="796" y="60"/>
                  <a:pt x="761" y="51"/>
                  <a:pt x="716" y="46"/>
                </a:cubicBezTo>
                <a:cubicBezTo>
                  <a:pt x="698" y="40"/>
                  <a:pt x="679" y="34"/>
                  <a:pt x="662" y="28"/>
                </a:cubicBezTo>
                <a:cubicBezTo>
                  <a:pt x="653" y="25"/>
                  <a:pt x="644" y="21"/>
                  <a:pt x="636" y="19"/>
                </a:cubicBezTo>
                <a:cubicBezTo>
                  <a:pt x="627" y="15"/>
                  <a:pt x="609" y="0"/>
                  <a:pt x="609" y="10"/>
                </a:cubicBezTo>
                <a:cubicBezTo>
                  <a:pt x="609" y="13"/>
                  <a:pt x="609" y="16"/>
                  <a:pt x="609" y="19"/>
                </a:cubicBezTo>
                <a:close/>
              </a:path>
            </a:pathLst>
          </a:custGeom>
          <a:solidFill>
            <a:schemeClr val="hlink"/>
          </a:solidFill>
          <a:ln w="12700">
            <a:solidFill>
              <a:schemeClr val="bg2"/>
            </a:solidFill>
            <a:round/>
            <a:headEnd/>
            <a:tailEnd/>
          </a:ln>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57" name="Freeform 22"/>
          <p:cNvSpPr>
            <a:spLocks/>
          </p:cNvSpPr>
          <p:nvPr/>
        </p:nvSpPr>
        <p:spPr bwMode="auto">
          <a:xfrm>
            <a:off x="7169151" y="3636963"/>
            <a:ext cx="518583" cy="477837"/>
          </a:xfrm>
          <a:custGeom>
            <a:avLst/>
            <a:gdLst>
              <a:gd name="T0" fmla="*/ 2147483647 w 1483"/>
              <a:gd name="T1" fmla="*/ 2147483647 h 1334"/>
              <a:gd name="T2" fmla="*/ 2147483647 w 1483"/>
              <a:gd name="T3" fmla="*/ 2147483647 h 1334"/>
              <a:gd name="T4" fmla="*/ 2147483647 w 1483"/>
              <a:gd name="T5" fmla="*/ 2147483647 h 1334"/>
              <a:gd name="T6" fmla="*/ 2147483647 w 1483"/>
              <a:gd name="T7" fmla="*/ 2147483647 h 1334"/>
              <a:gd name="T8" fmla="*/ 2147483647 w 1483"/>
              <a:gd name="T9" fmla="*/ 2147483647 h 1334"/>
              <a:gd name="T10" fmla="*/ 2147483647 w 1483"/>
              <a:gd name="T11" fmla="*/ 2147483647 h 1334"/>
              <a:gd name="T12" fmla="*/ 2147483647 w 1483"/>
              <a:gd name="T13" fmla="*/ 2147483647 h 1334"/>
              <a:gd name="T14" fmla="*/ 2147483647 w 1483"/>
              <a:gd name="T15" fmla="*/ 2147483647 h 1334"/>
              <a:gd name="T16" fmla="*/ 2147483647 w 1483"/>
              <a:gd name="T17" fmla="*/ 2147483647 h 1334"/>
              <a:gd name="T18" fmla="*/ 2147483647 w 1483"/>
              <a:gd name="T19" fmla="*/ 2147483647 h 1334"/>
              <a:gd name="T20" fmla="*/ 2147483647 w 1483"/>
              <a:gd name="T21" fmla="*/ 2147483647 h 1334"/>
              <a:gd name="T22" fmla="*/ 2147483647 w 1483"/>
              <a:gd name="T23" fmla="*/ 2147483647 h 1334"/>
              <a:gd name="T24" fmla="*/ 2147483647 w 1483"/>
              <a:gd name="T25" fmla="*/ 2147483647 h 1334"/>
              <a:gd name="T26" fmla="*/ 2147483647 w 1483"/>
              <a:gd name="T27" fmla="*/ 2147483647 h 1334"/>
              <a:gd name="T28" fmla="*/ 2147483647 w 1483"/>
              <a:gd name="T29" fmla="*/ 2147483647 h 1334"/>
              <a:gd name="T30" fmla="*/ 2147483647 w 1483"/>
              <a:gd name="T31" fmla="*/ 2147483647 h 1334"/>
              <a:gd name="T32" fmla="*/ 2147483647 w 1483"/>
              <a:gd name="T33" fmla="*/ 2147483647 h 1334"/>
              <a:gd name="T34" fmla="*/ 2147483647 w 1483"/>
              <a:gd name="T35" fmla="*/ 2147483647 h 1334"/>
              <a:gd name="T36" fmla="*/ 2147483647 w 1483"/>
              <a:gd name="T37" fmla="*/ 2147483647 h 1334"/>
              <a:gd name="T38" fmla="*/ 2147483647 w 1483"/>
              <a:gd name="T39" fmla="*/ 2147483647 h 1334"/>
              <a:gd name="T40" fmla="*/ 2147483647 w 1483"/>
              <a:gd name="T41" fmla="*/ 2147483647 h 1334"/>
              <a:gd name="T42" fmla="*/ 2147483647 w 1483"/>
              <a:gd name="T43" fmla="*/ 2147483647 h 1334"/>
              <a:gd name="T44" fmla="*/ 2147483647 w 1483"/>
              <a:gd name="T45" fmla="*/ 2147483647 h 1334"/>
              <a:gd name="T46" fmla="*/ 2147483647 w 1483"/>
              <a:gd name="T47" fmla="*/ 2147483647 h 1334"/>
              <a:gd name="T48" fmla="*/ 2147483647 w 1483"/>
              <a:gd name="T49" fmla="*/ 2147483647 h 1334"/>
              <a:gd name="T50" fmla="*/ 2147483647 w 1483"/>
              <a:gd name="T51" fmla="*/ 2147483647 h 1334"/>
              <a:gd name="T52" fmla="*/ 2147483647 w 1483"/>
              <a:gd name="T53" fmla="*/ 2147483647 h 1334"/>
              <a:gd name="T54" fmla="*/ 2147483647 w 1483"/>
              <a:gd name="T55" fmla="*/ 2147483647 h 1334"/>
              <a:gd name="T56" fmla="*/ 2147483647 w 1483"/>
              <a:gd name="T57" fmla="*/ 2147483647 h 1334"/>
              <a:gd name="T58" fmla="*/ 2147483647 w 1483"/>
              <a:gd name="T59" fmla="*/ 2147483647 h 1334"/>
              <a:gd name="T60" fmla="*/ 2147483647 w 1483"/>
              <a:gd name="T61" fmla="*/ 2147483647 h 1334"/>
              <a:gd name="T62" fmla="*/ 2147483647 w 1483"/>
              <a:gd name="T63" fmla="*/ 2147483647 h 1334"/>
              <a:gd name="T64" fmla="*/ 2147483647 w 1483"/>
              <a:gd name="T65" fmla="*/ 2147483647 h 1334"/>
              <a:gd name="T66" fmla="*/ 2147483647 w 1483"/>
              <a:gd name="T67" fmla="*/ 2147483647 h 1334"/>
              <a:gd name="T68" fmla="*/ 2147483647 w 1483"/>
              <a:gd name="T69" fmla="*/ 2147483647 h 1334"/>
              <a:gd name="T70" fmla="*/ 2147483647 w 1483"/>
              <a:gd name="T71" fmla="*/ 2147483647 h 1334"/>
              <a:gd name="T72" fmla="*/ 2147483647 w 1483"/>
              <a:gd name="T73" fmla="*/ 2147483647 h 1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83"/>
              <a:gd name="T112" fmla="*/ 0 h 1334"/>
              <a:gd name="T113" fmla="*/ 1483 w 1483"/>
              <a:gd name="T114" fmla="*/ 1334 h 1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83" h="1334">
                <a:moveTo>
                  <a:pt x="609" y="19"/>
                </a:moveTo>
                <a:cubicBezTo>
                  <a:pt x="568" y="32"/>
                  <a:pt x="526" y="35"/>
                  <a:pt x="485" y="46"/>
                </a:cubicBezTo>
                <a:cubicBezTo>
                  <a:pt x="458" y="52"/>
                  <a:pt x="405" y="63"/>
                  <a:pt x="405" y="63"/>
                </a:cubicBezTo>
                <a:cubicBezTo>
                  <a:pt x="384" y="78"/>
                  <a:pt x="360" y="89"/>
                  <a:pt x="342" y="108"/>
                </a:cubicBezTo>
                <a:cubicBezTo>
                  <a:pt x="322" y="127"/>
                  <a:pt x="302" y="166"/>
                  <a:pt x="289" y="188"/>
                </a:cubicBezTo>
                <a:cubicBezTo>
                  <a:pt x="266" y="223"/>
                  <a:pt x="235" y="253"/>
                  <a:pt x="209" y="286"/>
                </a:cubicBezTo>
                <a:cubicBezTo>
                  <a:pt x="192" y="332"/>
                  <a:pt x="156" y="369"/>
                  <a:pt x="129" y="410"/>
                </a:cubicBezTo>
                <a:cubicBezTo>
                  <a:pt x="98" y="454"/>
                  <a:pt x="82" y="504"/>
                  <a:pt x="58" y="552"/>
                </a:cubicBezTo>
                <a:cubicBezTo>
                  <a:pt x="35" y="664"/>
                  <a:pt x="0" y="814"/>
                  <a:pt x="67" y="908"/>
                </a:cubicBezTo>
                <a:cubicBezTo>
                  <a:pt x="111" y="971"/>
                  <a:pt x="90" y="920"/>
                  <a:pt x="156" y="961"/>
                </a:cubicBezTo>
                <a:cubicBezTo>
                  <a:pt x="208" y="992"/>
                  <a:pt x="263" y="1018"/>
                  <a:pt x="316" y="1050"/>
                </a:cubicBezTo>
                <a:cubicBezTo>
                  <a:pt x="390" y="1095"/>
                  <a:pt x="342" y="1078"/>
                  <a:pt x="396" y="1094"/>
                </a:cubicBezTo>
                <a:cubicBezTo>
                  <a:pt x="427" y="1115"/>
                  <a:pt x="457" y="1135"/>
                  <a:pt x="493" y="1148"/>
                </a:cubicBezTo>
                <a:cubicBezTo>
                  <a:pt x="569" y="1223"/>
                  <a:pt x="522" y="1184"/>
                  <a:pt x="618" y="1246"/>
                </a:cubicBezTo>
                <a:cubicBezTo>
                  <a:pt x="635" y="1257"/>
                  <a:pt x="650" y="1274"/>
                  <a:pt x="671" y="1281"/>
                </a:cubicBezTo>
                <a:cubicBezTo>
                  <a:pt x="738" y="1303"/>
                  <a:pt x="815" y="1312"/>
                  <a:pt x="885" y="1326"/>
                </a:cubicBezTo>
                <a:cubicBezTo>
                  <a:pt x="938" y="1322"/>
                  <a:pt x="998" y="1334"/>
                  <a:pt x="1045" y="1308"/>
                </a:cubicBezTo>
                <a:cubicBezTo>
                  <a:pt x="1055" y="1301"/>
                  <a:pt x="1060" y="1288"/>
                  <a:pt x="1071" y="1281"/>
                </a:cubicBezTo>
                <a:cubicBezTo>
                  <a:pt x="1098" y="1260"/>
                  <a:pt x="1117" y="1260"/>
                  <a:pt x="1151" y="1254"/>
                </a:cubicBezTo>
                <a:cubicBezTo>
                  <a:pt x="1160" y="1245"/>
                  <a:pt x="1167" y="1234"/>
                  <a:pt x="1178" y="1228"/>
                </a:cubicBezTo>
                <a:cubicBezTo>
                  <a:pt x="1194" y="1219"/>
                  <a:pt x="1231" y="1210"/>
                  <a:pt x="1231" y="1210"/>
                </a:cubicBezTo>
                <a:cubicBezTo>
                  <a:pt x="1264" y="1176"/>
                  <a:pt x="1287" y="1144"/>
                  <a:pt x="1311" y="1103"/>
                </a:cubicBezTo>
                <a:cubicBezTo>
                  <a:pt x="1329" y="1029"/>
                  <a:pt x="1306" y="1103"/>
                  <a:pt x="1338" y="1041"/>
                </a:cubicBezTo>
                <a:cubicBezTo>
                  <a:pt x="1353" y="1010"/>
                  <a:pt x="1356" y="972"/>
                  <a:pt x="1373" y="943"/>
                </a:cubicBezTo>
                <a:cubicBezTo>
                  <a:pt x="1380" y="930"/>
                  <a:pt x="1393" y="921"/>
                  <a:pt x="1400" y="908"/>
                </a:cubicBezTo>
                <a:cubicBezTo>
                  <a:pt x="1483" y="743"/>
                  <a:pt x="1409" y="848"/>
                  <a:pt x="1471" y="766"/>
                </a:cubicBezTo>
                <a:cubicBezTo>
                  <a:pt x="1474" y="688"/>
                  <a:pt x="1480" y="611"/>
                  <a:pt x="1480" y="534"/>
                </a:cubicBezTo>
                <a:cubicBezTo>
                  <a:pt x="1480" y="456"/>
                  <a:pt x="1480" y="379"/>
                  <a:pt x="1471" y="303"/>
                </a:cubicBezTo>
                <a:cubicBezTo>
                  <a:pt x="1458" y="207"/>
                  <a:pt x="1279" y="119"/>
                  <a:pt x="1205" y="81"/>
                </a:cubicBezTo>
                <a:cubicBezTo>
                  <a:pt x="1207" y="90"/>
                  <a:pt x="1222" y="107"/>
                  <a:pt x="1213" y="108"/>
                </a:cubicBezTo>
                <a:cubicBezTo>
                  <a:pt x="1177" y="111"/>
                  <a:pt x="1142" y="93"/>
                  <a:pt x="1107" y="90"/>
                </a:cubicBezTo>
                <a:cubicBezTo>
                  <a:pt x="952" y="75"/>
                  <a:pt x="1041" y="82"/>
                  <a:pt x="840" y="72"/>
                </a:cubicBezTo>
                <a:cubicBezTo>
                  <a:pt x="796" y="60"/>
                  <a:pt x="761" y="51"/>
                  <a:pt x="716" y="46"/>
                </a:cubicBezTo>
                <a:cubicBezTo>
                  <a:pt x="698" y="40"/>
                  <a:pt x="679" y="34"/>
                  <a:pt x="662" y="28"/>
                </a:cubicBezTo>
                <a:cubicBezTo>
                  <a:pt x="653" y="25"/>
                  <a:pt x="644" y="21"/>
                  <a:pt x="636" y="19"/>
                </a:cubicBezTo>
                <a:cubicBezTo>
                  <a:pt x="627" y="15"/>
                  <a:pt x="609" y="0"/>
                  <a:pt x="609" y="10"/>
                </a:cubicBezTo>
                <a:cubicBezTo>
                  <a:pt x="609" y="13"/>
                  <a:pt x="609" y="16"/>
                  <a:pt x="609" y="19"/>
                </a:cubicBezTo>
                <a:close/>
              </a:path>
            </a:pathLst>
          </a:custGeom>
          <a:solidFill>
            <a:schemeClr val="hlink"/>
          </a:solidFill>
          <a:ln w="12700">
            <a:solidFill>
              <a:schemeClr val="bg2"/>
            </a:solidFill>
            <a:round/>
            <a:headEnd/>
            <a:tailEnd/>
          </a:ln>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58" name="Freeform 23"/>
          <p:cNvSpPr>
            <a:spLocks/>
          </p:cNvSpPr>
          <p:nvPr/>
        </p:nvSpPr>
        <p:spPr bwMode="auto">
          <a:xfrm>
            <a:off x="7605185" y="3636963"/>
            <a:ext cx="603249" cy="477837"/>
          </a:xfrm>
          <a:custGeom>
            <a:avLst/>
            <a:gdLst>
              <a:gd name="T0" fmla="*/ 2147483647 w 1483"/>
              <a:gd name="T1" fmla="*/ 2147483647 h 1334"/>
              <a:gd name="T2" fmla="*/ 2147483647 w 1483"/>
              <a:gd name="T3" fmla="*/ 2147483647 h 1334"/>
              <a:gd name="T4" fmla="*/ 2147483647 w 1483"/>
              <a:gd name="T5" fmla="*/ 2147483647 h 1334"/>
              <a:gd name="T6" fmla="*/ 2147483647 w 1483"/>
              <a:gd name="T7" fmla="*/ 2147483647 h 1334"/>
              <a:gd name="T8" fmla="*/ 2147483647 w 1483"/>
              <a:gd name="T9" fmla="*/ 2147483647 h 1334"/>
              <a:gd name="T10" fmla="*/ 2147483647 w 1483"/>
              <a:gd name="T11" fmla="*/ 2147483647 h 1334"/>
              <a:gd name="T12" fmla="*/ 2147483647 w 1483"/>
              <a:gd name="T13" fmla="*/ 2147483647 h 1334"/>
              <a:gd name="T14" fmla="*/ 2147483647 w 1483"/>
              <a:gd name="T15" fmla="*/ 2147483647 h 1334"/>
              <a:gd name="T16" fmla="*/ 2147483647 w 1483"/>
              <a:gd name="T17" fmla="*/ 2147483647 h 1334"/>
              <a:gd name="T18" fmla="*/ 2147483647 w 1483"/>
              <a:gd name="T19" fmla="*/ 2147483647 h 1334"/>
              <a:gd name="T20" fmla="*/ 2147483647 w 1483"/>
              <a:gd name="T21" fmla="*/ 2147483647 h 1334"/>
              <a:gd name="T22" fmla="*/ 2147483647 w 1483"/>
              <a:gd name="T23" fmla="*/ 2147483647 h 1334"/>
              <a:gd name="T24" fmla="*/ 2147483647 w 1483"/>
              <a:gd name="T25" fmla="*/ 2147483647 h 1334"/>
              <a:gd name="T26" fmla="*/ 2147483647 w 1483"/>
              <a:gd name="T27" fmla="*/ 2147483647 h 1334"/>
              <a:gd name="T28" fmla="*/ 2147483647 w 1483"/>
              <a:gd name="T29" fmla="*/ 2147483647 h 1334"/>
              <a:gd name="T30" fmla="*/ 2147483647 w 1483"/>
              <a:gd name="T31" fmla="*/ 2147483647 h 1334"/>
              <a:gd name="T32" fmla="*/ 2147483647 w 1483"/>
              <a:gd name="T33" fmla="*/ 2147483647 h 1334"/>
              <a:gd name="T34" fmla="*/ 2147483647 w 1483"/>
              <a:gd name="T35" fmla="*/ 2147483647 h 1334"/>
              <a:gd name="T36" fmla="*/ 2147483647 w 1483"/>
              <a:gd name="T37" fmla="*/ 2147483647 h 1334"/>
              <a:gd name="T38" fmla="*/ 2147483647 w 1483"/>
              <a:gd name="T39" fmla="*/ 2147483647 h 1334"/>
              <a:gd name="T40" fmla="*/ 2147483647 w 1483"/>
              <a:gd name="T41" fmla="*/ 2147483647 h 1334"/>
              <a:gd name="T42" fmla="*/ 2147483647 w 1483"/>
              <a:gd name="T43" fmla="*/ 2147483647 h 1334"/>
              <a:gd name="T44" fmla="*/ 2147483647 w 1483"/>
              <a:gd name="T45" fmla="*/ 2147483647 h 1334"/>
              <a:gd name="T46" fmla="*/ 2147483647 w 1483"/>
              <a:gd name="T47" fmla="*/ 2147483647 h 1334"/>
              <a:gd name="T48" fmla="*/ 2147483647 w 1483"/>
              <a:gd name="T49" fmla="*/ 2147483647 h 1334"/>
              <a:gd name="T50" fmla="*/ 2147483647 w 1483"/>
              <a:gd name="T51" fmla="*/ 2147483647 h 1334"/>
              <a:gd name="T52" fmla="*/ 2147483647 w 1483"/>
              <a:gd name="T53" fmla="*/ 2147483647 h 1334"/>
              <a:gd name="T54" fmla="*/ 2147483647 w 1483"/>
              <a:gd name="T55" fmla="*/ 2147483647 h 1334"/>
              <a:gd name="T56" fmla="*/ 2147483647 w 1483"/>
              <a:gd name="T57" fmla="*/ 2147483647 h 1334"/>
              <a:gd name="T58" fmla="*/ 2147483647 w 1483"/>
              <a:gd name="T59" fmla="*/ 2147483647 h 1334"/>
              <a:gd name="T60" fmla="*/ 2147483647 w 1483"/>
              <a:gd name="T61" fmla="*/ 2147483647 h 1334"/>
              <a:gd name="T62" fmla="*/ 2147483647 w 1483"/>
              <a:gd name="T63" fmla="*/ 2147483647 h 1334"/>
              <a:gd name="T64" fmla="*/ 2147483647 w 1483"/>
              <a:gd name="T65" fmla="*/ 2147483647 h 1334"/>
              <a:gd name="T66" fmla="*/ 2147483647 w 1483"/>
              <a:gd name="T67" fmla="*/ 2147483647 h 1334"/>
              <a:gd name="T68" fmla="*/ 2147483647 w 1483"/>
              <a:gd name="T69" fmla="*/ 2147483647 h 1334"/>
              <a:gd name="T70" fmla="*/ 2147483647 w 1483"/>
              <a:gd name="T71" fmla="*/ 2147483647 h 1334"/>
              <a:gd name="T72" fmla="*/ 2147483647 w 1483"/>
              <a:gd name="T73" fmla="*/ 2147483647 h 1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83"/>
              <a:gd name="T112" fmla="*/ 0 h 1334"/>
              <a:gd name="T113" fmla="*/ 1483 w 1483"/>
              <a:gd name="T114" fmla="*/ 1334 h 1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83" h="1334">
                <a:moveTo>
                  <a:pt x="609" y="19"/>
                </a:moveTo>
                <a:cubicBezTo>
                  <a:pt x="568" y="32"/>
                  <a:pt x="526" y="35"/>
                  <a:pt x="485" y="46"/>
                </a:cubicBezTo>
                <a:cubicBezTo>
                  <a:pt x="458" y="52"/>
                  <a:pt x="405" y="63"/>
                  <a:pt x="405" y="63"/>
                </a:cubicBezTo>
                <a:cubicBezTo>
                  <a:pt x="384" y="78"/>
                  <a:pt x="360" y="89"/>
                  <a:pt x="342" y="108"/>
                </a:cubicBezTo>
                <a:cubicBezTo>
                  <a:pt x="322" y="127"/>
                  <a:pt x="302" y="166"/>
                  <a:pt x="289" y="188"/>
                </a:cubicBezTo>
                <a:cubicBezTo>
                  <a:pt x="266" y="223"/>
                  <a:pt x="235" y="253"/>
                  <a:pt x="209" y="286"/>
                </a:cubicBezTo>
                <a:cubicBezTo>
                  <a:pt x="192" y="332"/>
                  <a:pt x="156" y="369"/>
                  <a:pt x="129" y="410"/>
                </a:cubicBezTo>
                <a:cubicBezTo>
                  <a:pt x="98" y="454"/>
                  <a:pt x="82" y="504"/>
                  <a:pt x="58" y="552"/>
                </a:cubicBezTo>
                <a:cubicBezTo>
                  <a:pt x="35" y="664"/>
                  <a:pt x="0" y="814"/>
                  <a:pt x="67" y="908"/>
                </a:cubicBezTo>
                <a:cubicBezTo>
                  <a:pt x="111" y="971"/>
                  <a:pt x="90" y="920"/>
                  <a:pt x="156" y="961"/>
                </a:cubicBezTo>
                <a:cubicBezTo>
                  <a:pt x="208" y="992"/>
                  <a:pt x="263" y="1018"/>
                  <a:pt x="316" y="1050"/>
                </a:cubicBezTo>
                <a:cubicBezTo>
                  <a:pt x="390" y="1095"/>
                  <a:pt x="342" y="1078"/>
                  <a:pt x="396" y="1094"/>
                </a:cubicBezTo>
                <a:cubicBezTo>
                  <a:pt x="427" y="1115"/>
                  <a:pt x="457" y="1135"/>
                  <a:pt x="493" y="1148"/>
                </a:cubicBezTo>
                <a:cubicBezTo>
                  <a:pt x="569" y="1223"/>
                  <a:pt x="522" y="1184"/>
                  <a:pt x="618" y="1246"/>
                </a:cubicBezTo>
                <a:cubicBezTo>
                  <a:pt x="635" y="1257"/>
                  <a:pt x="650" y="1274"/>
                  <a:pt x="671" y="1281"/>
                </a:cubicBezTo>
                <a:cubicBezTo>
                  <a:pt x="738" y="1303"/>
                  <a:pt x="815" y="1312"/>
                  <a:pt x="885" y="1326"/>
                </a:cubicBezTo>
                <a:cubicBezTo>
                  <a:pt x="938" y="1322"/>
                  <a:pt x="998" y="1334"/>
                  <a:pt x="1045" y="1308"/>
                </a:cubicBezTo>
                <a:cubicBezTo>
                  <a:pt x="1055" y="1301"/>
                  <a:pt x="1060" y="1288"/>
                  <a:pt x="1071" y="1281"/>
                </a:cubicBezTo>
                <a:cubicBezTo>
                  <a:pt x="1098" y="1260"/>
                  <a:pt x="1117" y="1260"/>
                  <a:pt x="1151" y="1254"/>
                </a:cubicBezTo>
                <a:cubicBezTo>
                  <a:pt x="1160" y="1245"/>
                  <a:pt x="1167" y="1234"/>
                  <a:pt x="1178" y="1228"/>
                </a:cubicBezTo>
                <a:cubicBezTo>
                  <a:pt x="1194" y="1219"/>
                  <a:pt x="1231" y="1210"/>
                  <a:pt x="1231" y="1210"/>
                </a:cubicBezTo>
                <a:cubicBezTo>
                  <a:pt x="1264" y="1176"/>
                  <a:pt x="1287" y="1144"/>
                  <a:pt x="1311" y="1103"/>
                </a:cubicBezTo>
                <a:cubicBezTo>
                  <a:pt x="1329" y="1029"/>
                  <a:pt x="1306" y="1103"/>
                  <a:pt x="1338" y="1041"/>
                </a:cubicBezTo>
                <a:cubicBezTo>
                  <a:pt x="1353" y="1010"/>
                  <a:pt x="1356" y="972"/>
                  <a:pt x="1373" y="943"/>
                </a:cubicBezTo>
                <a:cubicBezTo>
                  <a:pt x="1380" y="930"/>
                  <a:pt x="1393" y="921"/>
                  <a:pt x="1400" y="908"/>
                </a:cubicBezTo>
                <a:cubicBezTo>
                  <a:pt x="1483" y="743"/>
                  <a:pt x="1409" y="848"/>
                  <a:pt x="1471" y="766"/>
                </a:cubicBezTo>
                <a:cubicBezTo>
                  <a:pt x="1474" y="688"/>
                  <a:pt x="1480" y="611"/>
                  <a:pt x="1480" y="534"/>
                </a:cubicBezTo>
                <a:cubicBezTo>
                  <a:pt x="1480" y="456"/>
                  <a:pt x="1480" y="379"/>
                  <a:pt x="1471" y="303"/>
                </a:cubicBezTo>
                <a:cubicBezTo>
                  <a:pt x="1458" y="207"/>
                  <a:pt x="1279" y="119"/>
                  <a:pt x="1205" y="81"/>
                </a:cubicBezTo>
                <a:cubicBezTo>
                  <a:pt x="1207" y="90"/>
                  <a:pt x="1222" y="107"/>
                  <a:pt x="1213" y="108"/>
                </a:cubicBezTo>
                <a:cubicBezTo>
                  <a:pt x="1177" y="111"/>
                  <a:pt x="1142" y="93"/>
                  <a:pt x="1107" y="90"/>
                </a:cubicBezTo>
                <a:cubicBezTo>
                  <a:pt x="952" y="75"/>
                  <a:pt x="1041" y="82"/>
                  <a:pt x="840" y="72"/>
                </a:cubicBezTo>
                <a:cubicBezTo>
                  <a:pt x="796" y="60"/>
                  <a:pt x="761" y="51"/>
                  <a:pt x="716" y="46"/>
                </a:cubicBezTo>
                <a:cubicBezTo>
                  <a:pt x="698" y="40"/>
                  <a:pt x="679" y="34"/>
                  <a:pt x="662" y="28"/>
                </a:cubicBezTo>
                <a:cubicBezTo>
                  <a:pt x="653" y="25"/>
                  <a:pt x="644" y="21"/>
                  <a:pt x="636" y="19"/>
                </a:cubicBezTo>
                <a:cubicBezTo>
                  <a:pt x="627" y="15"/>
                  <a:pt x="609" y="0"/>
                  <a:pt x="609" y="10"/>
                </a:cubicBezTo>
                <a:cubicBezTo>
                  <a:pt x="609" y="13"/>
                  <a:pt x="609" y="16"/>
                  <a:pt x="609" y="19"/>
                </a:cubicBezTo>
                <a:close/>
              </a:path>
            </a:pathLst>
          </a:custGeom>
          <a:solidFill>
            <a:schemeClr val="hlink"/>
          </a:solidFill>
          <a:ln w="12700">
            <a:solidFill>
              <a:schemeClr val="bg2"/>
            </a:solidFill>
            <a:round/>
            <a:headEnd/>
            <a:tailEnd/>
          </a:ln>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59" name="Freeform 24"/>
          <p:cNvSpPr>
            <a:spLocks/>
          </p:cNvSpPr>
          <p:nvPr/>
        </p:nvSpPr>
        <p:spPr bwMode="auto">
          <a:xfrm>
            <a:off x="7241117" y="4251325"/>
            <a:ext cx="692149" cy="546100"/>
          </a:xfrm>
          <a:custGeom>
            <a:avLst/>
            <a:gdLst>
              <a:gd name="T0" fmla="*/ 2147483647 w 1483"/>
              <a:gd name="T1" fmla="*/ 2147483647 h 1334"/>
              <a:gd name="T2" fmla="*/ 2147483647 w 1483"/>
              <a:gd name="T3" fmla="*/ 2147483647 h 1334"/>
              <a:gd name="T4" fmla="*/ 2147483647 w 1483"/>
              <a:gd name="T5" fmla="*/ 2147483647 h 1334"/>
              <a:gd name="T6" fmla="*/ 2147483647 w 1483"/>
              <a:gd name="T7" fmla="*/ 2147483647 h 1334"/>
              <a:gd name="T8" fmla="*/ 2147483647 w 1483"/>
              <a:gd name="T9" fmla="*/ 2147483647 h 1334"/>
              <a:gd name="T10" fmla="*/ 2147483647 w 1483"/>
              <a:gd name="T11" fmla="*/ 2147483647 h 1334"/>
              <a:gd name="T12" fmla="*/ 2147483647 w 1483"/>
              <a:gd name="T13" fmla="*/ 2147483647 h 1334"/>
              <a:gd name="T14" fmla="*/ 2147483647 w 1483"/>
              <a:gd name="T15" fmla="*/ 2147483647 h 1334"/>
              <a:gd name="T16" fmla="*/ 2147483647 w 1483"/>
              <a:gd name="T17" fmla="*/ 2147483647 h 1334"/>
              <a:gd name="T18" fmla="*/ 2147483647 w 1483"/>
              <a:gd name="T19" fmla="*/ 2147483647 h 1334"/>
              <a:gd name="T20" fmla="*/ 2147483647 w 1483"/>
              <a:gd name="T21" fmla="*/ 2147483647 h 1334"/>
              <a:gd name="T22" fmla="*/ 2147483647 w 1483"/>
              <a:gd name="T23" fmla="*/ 2147483647 h 1334"/>
              <a:gd name="T24" fmla="*/ 2147483647 w 1483"/>
              <a:gd name="T25" fmla="*/ 2147483647 h 1334"/>
              <a:gd name="T26" fmla="*/ 2147483647 w 1483"/>
              <a:gd name="T27" fmla="*/ 2147483647 h 1334"/>
              <a:gd name="T28" fmla="*/ 2147483647 w 1483"/>
              <a:gd name="T29" fmla="*/ 2147483647 h 1334"/>
              <a:gd name="T30" fmla="*/ 2147483647 w 1483"/>
              <a:gd name="T31" fmla="*/ 2147483647 h 1334"/>
              <a:gd name="T32" fmla="*/ 2147483647 w 1483"/>
              <a:gd name="T33" fmla="*/ 2147483647 h 1334"/>
              <a:gd name="T34" fmla="*/ 2147483647 w 1483"/>
              <a:gd name="T35" fmla="*/ 2147483647 h 1334"/>
              <a:gd name="T36" fmla="*/ 2147483647 w 1483"/>
              <a:gd name="T37" fmla="*/ 2147483647 h 1334"/>
              <a:gd name="T38" fmla="*/ 2147483647 w 1483"/>
              <a:gd name="T39" fmla="*/ 2147483647 h 1334"/>
              <a:gd name="T40" fmla="*/ 2147483647 w 1483"/>
              <a:gd name="T41" fmla="*/ 2147483647 h 1334"/>
              <a:gd name="T42" fmla="*/ 2147483647 w 1483"/>
              <a:gd name="T43" fmla="*/ 2147483647 h 1334"/>
              <a:gd name="T44" fmla="*/ 2147483647 w 1483"/>
              <a:gd name="T45" fmla="*/ 2147483647 h 1334"/>
              <a:gd name="T46" fmla="*/ 2147483647 w 1483"/>
              <a:gd name="T47" fmla="*/ 2147483647 h 1334"/>
              <a:gd name="T48" fmla="*/ 2147483647 w 1483"/>
              <a:gd name="T49" fmla="*/ 2147483647 h 1334"/>
              <a:gd name="T50" fmla="*/ 2147483647 w 1483"/>
              <a:gd name="T51" fmla="*/ 2147483647 h 1334"/>
              <a:gd name="T52" fmla="*/ 2147483647 w 1483"/>
              <a:gd name="T53" fmla="*/ 2147483647 h 1334"/>
              <a:gd name="T54" fmla="*/ 2147483647 w 1483"/>
              <a:gd name="T55" fmla="*/ 2147483647 h 1334"/>
              <a:gd name="T56" fmla="*/ 2147483647 w 1483"/>
              <a:gd name="T57" fmla="*/ 2147483647 h 1334"/>
              <a:gd name="T58" fmla="*/ 2147483647 w 1483"/>
              <a:gd name="T59" fmla="*/ 2147483647 h 1334"/>
              <a:gd name="T60" fmla="*/ 2147483647 w 1483"/>
              <a:gd name="T61" fmla="*/ 2147483647 h 1334"/>
              <a:gd name="T62" fmla="*/ 2147483647 w 1483"/>
              <a:gd name="T63" fmla="*/ 2147483647 h 1334"/>
              <a:gd name="T64" fmla="*/ 2147483647 w 1483"/>
              <a:gd name="T65" fmla="*/ 2147483647 h 1334"/>
              <a:gd name="T66" fmla="*/ 2147483647 w 1483"/>
              <a:gd name="T67" fmla="*/ 2147483647 h 1334"/>
              <a:gd name="T68" fmla="*/ 2147483647 w 1483"/>
              <a:gd name="T69" fmla="*/ 2147483647 h 1334"/>
              <a:gd name="T70" fmla="*/ 2147483647 w 1483"/>
              <a:gd name="T71" fmla="*/ 2147483647 h 1334"/>
              <a:gd name="T72" fmla="*/ 2147483647 w 1483"/>
              <a:gd name="T73" fmla="*/ 2147483647 h 1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83"/>
              <a:gd name="T112" fmla="*/ 0 h 1334"/>
              <a:gd name="T113" fmla="*/ 1483 w 1483"/>
              <a:gd name="T114" fmla="*/ 1334 h 1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83" h="1334">
                <a:moveTo>
                  <a:pt x="609" y="19"/>
                </a:moveTo>
                <a:cubicBezTo>
                  <a:pt x="568" y="32"/>
                  <a:pt x="526" y="35"/>
                  <a:pt x="485" y="46"/>
                </a:cubicBezTo>
                <a:cubicBezTo>
                  <a:pt x="458" y="52"/>
                  <a:pt x="405" y="63"/>
                  <a:pt x="405" y="63"/>
                </a:cubicBezTo>
                <a:cubicBezTo>
                  <a:pt x="384" y="78"/>
                  <a:pt x="360" y="89"/>
                  <a:pt x="342" y="108"/>
                </a:cubicBezTo>
                <a:cubicBezTo>
                  <a:pt x="322" y="127"/>
                  <a:pt x="302" y="166"/>
                  <a:pt x="289" y="188"/>
                </a:cubicBezTo>
                <a:cubicBezTo>
                  <a:pt x="266" y="223"/>
                  <a:pt x="235" y="253"/>
                  <a:pt x="209" y="286"/>
                </a:cubicBezTo>
                <a:cubicBezTo>
                  <a:pt x="192" y="332"/>
                  <a:pt x="156" y="369"/>
                  <a:pt x="129" y="410"/>
                </a:cubicBezTo>
                <a:cubicBezTo>
                  <a:pt x="98" y="454"/>
                  <a:pt x="82" y="504"/>
                  <a:pt x="58" y="552"/>
                </a:cubicBezTo>
                <a:cubicBezTo>
                  <a:pt x="35" y="664"/>
                  <a:pt x="0" y="814"/>
                  <a:pt x="67" y="908"/>
                </a:cubicBezTo>
                <a:cubicBezTo>
                  <a:pt x="111" y="971"/>
                  <a:pt x="90" y="920"/>
                  <a:pt x="156" y="961"/>
                </a:cubicBezTo>
                <a:cubicBezTo>
                  <a:pt x="208" y="992"/>
                  <a:pt x="263" y="1018"/>
                  <a:pt x="316" y="1050"/>
                </a:cubicBezTo>
                <a:cubicBezTo>
                  <a:pt x="390" y="1095"/>
                  <a:pt x="342" y="1078"/>
                  <a:pt x="396" y="1094"/>
                </a:cubicBezTo>
                <a:cubicBezTo>
                  <a:pt x="427" y="1115"/>
                  <a:pt x="457" y="1135"/>
                  <a:pt x="493" y="1148"/>
                </a:cubicBezTo>
                <a:cubicBezTo>
                  <a:pt x="569" y="1223"/>
                  <a:pt x="522" y="1184"/>
                  <a:pt x="618" y="1246"/>
                </a:cubicBezTo>
                <a:cubicBezTo>
                  <a:pt x="635" y="1257"/>
                  <a:pt x="650" y="1274"/>
                  <a:pt x="671" y="1281"/>
                </a:cubicBezTo>
                <a:cubicBezTo>
                  <a:pt x="738" y="1303"/>
                  <a:pt x="815" y="1312"/>
                  <a:pt x="885" y="1326"/>
                </a:cubicBezTo>
                <a:cubicBezTo>
                  <a:pt x="938" y="1322"/>
                  <a:pt x="998" y="1334"/>
                  <a:pt x="1045" y="1308"/>
                </a:cubicBezTo>
                <a:cubicBezTo>
                  <a:pt x="1055" y="1301"/>
                  <a:pt x="1060" y="1288"/>
                  <a:pt x="1071" y="1281"/>
                </a:cubicBezTo>
                <a:cubicBezTo>
                  <a:pt x="1098" y="1260"/>
                  <a:pt x="1117" y="1260"/>
                  <a:pt x="1151" y="1254"/>
                </a:cubicBezTo>
                <a:cubicBezTo>
                  <a:pt x="1160" y="1245"/>
                  <a:pt x="1167" y="1234"/>
                  <a:pt x="1178" y="1228"/>
                </a:cubicBezTo>
                <a:cubicBezTo>
                  <a:pt x="1194" y="1219"/>
                  <a:pt x="1231" y="1210"/>
                  <a:pt x="1231" y="1210"/>
                </a:cubicBezTo>
                <a:cubicBezTo>
                  <a:pt x="1264" y="1176"/>
                  <a:pt x="1287" y="1144"/>
                  <a:pt x="1311" y="1103"/>
                </a:cubicBezTo>
                <a:cubicBezTo>
                  <a:pt x="1329" y="1029"/>
                  <a:pt x="1306" y="1103"/>
                  <a:pt x="1338" y="1041"/>
                </a:cubicBezTo>
                <a:cubicBezTo>
                  <a:pt x="1353" y="1010"/>
                  <a:pt x="1356" y="972"/>
                  <a:pt x="1373" y="943"/>
                </a:cubicBezTo>
                <a:cubicBezTo>
                  <a:pt x="1380" y="930"/>
                  <a:pt x="1393" y="921"/>
                  <a:pt x="1400" y="908"/>
                </a:cubicBezTo>
                <a:cubicBezTo>
                  <a:pt x="1483" y="743"/>
                  <a:pt x="1409" y="848"/>
                  <a:pt x="1471" y="766"/>
                </a:cubicBezTo>
                <a:cubicBezTo>
                  <a:pt x="1474" y="688"/>
                  <a:pt x="1480" y="611"/>
                  <a:pt x="1480" y="534"/>
                </a:cubicBezTo>
                <a:cubicBezTo>
                  <a:pt x="1480" y="456"/>
                  <a:pt x="1480" y="379"/>
                  <a:pt x="1471" y="303"/>
                </a:cubicBezTo>
                <a:cubicBezTo>
                  <a:pt x="1458" y="207"/>
                  <a:pt x="1279" y="119"/>
                  <a:pt x="1205" y="81"/>
                </a:cubicBezTo>
                <a:cubicBezTo>
                  <a:pt x="1207" y="90"/>
                  <a:pt x="1222" y="107"/>
                  <a:pt x="1213" y="108"/>
                </a:cubicBezTo>
                <a:cubicBezTo>
                  <a:pt x="1177" y="111"/>
                  <a:pt x="1142" y="93"/>
                  <a:pt x="1107" y="90"/>
                </a:cubicBezTo>
                <a:cubicBezTo>
                  <a:pt x="952" y="75"/>
                  <a:pt x="1041" y="82"/>
                  <a:pt x="840" y="72"/>
                </a:cubicBezTo>
                <a:cubicBezTo>
                  <a:pt x="796" y="60"/>
                  <a:pt x="761" y="51"/>
                  <a:pt x="716" y="46"/>
                </a:cubicBezTo>
                <a:cubicBezTo>
                  <a:pt x="698" y="40"/>
                  <a:pt x="679" y="34"/>
                  <a:pt x="662" y="28"/>
                </a:cubicBezTo>
                <a:cubicBezTo>
                  <a:pt x="653" y="25"/>
                  <a:pt x="644" y="21"/>
                  <a:pt x="636" y="19"/>
                </a:cubicBezTo>
                <a:cubicBezTo>
                  <a:pt x="627" y="15"/>
                  <a:pt x="609" y="0"/>
                  <a:pt x="609" y="10"/>
                </a:cubicBezTo>
                <a:cubicBezTo>
                  <a:pt x="609" y="13"/>
                  <a:pt x="609" y="16"/>
                  <a:pt x="609" y="19"/>
                </a:cubicBezTo>
                <a:close/>
              </a:path>
            </a:pathLst>
          </a:custGeom>
          <a:solidFill>
            <a:schemeClr val="hlink"/>
          </a:solidFill>
          <a:ln w="12700">
            <a:solidFill>
              <a:schemeClr val="bg2"/>
            </a:solidFill>
            <a:round/>
            <a:headEnd/>
            <a:tailEnd/>
          </a:ln>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60" name="Freeform 25"/>
          <p:cNvSpPr>
            <a:spLocks/>
          </p:cNvSpPr>
          <p:nvPr/>
        </p:nvSpPr>
        <p:spPr bwMode="auto">
          <a:xfrm>
            <a:off x="7823200" y="4114801"/>
            <a:ext cx="518584" cy="409575"/>
          </a:xfrm>
          <a:custGeom>
            <a:avLst/>
            <a:gdLst>
              <a:gd name="T0" fmla="*/ 2147483647 w 1483"/>
              <a:gd name="T1" fmla="*/ 2147483647 h 1334"/>
              <a:gd name="T2" fmla="*/ 2147483647 w 1483"/>
              <a:gd name="T3" fmla="*/ 2147483647 h 1334"/>
              <a:gd name="T4" fmla="*/ 2147483647 w 1483"/>
              <a:gd name="T5" fmla="*/ 2147483647 h 1334"/>
              <a:gd name="T6" fmla="*/ 2147483647 w 1483"/>
              <a:gd name="T7" fmla="*/ 2147483647 h 1334"/>
              <a:gd name="T8" fmla="*/ 2147483647 w 1483"/>
              <a:gd name="T9" fmla="*/ 2147483647 h 1334"/>
              <a:gd name="T10" fmla="*/ 2147483647 w 1483"/>
              <a:gd name="T11" fmla="*/ 2147483647 h 1334"/>
              <a:gd name="T12" fmla="*/ 2147483647 w 1483"/>
              <a:gd name="T13" fmla="*/ 2147483647 h 1334"/>
              <a:gd name="T14" fmla="*/ 2147483647 w 1483"/>
              <a:gd name="T15" fmla="*/ 2147483647 h 1334"/>
              <a:gd name="T16" fmla="*/ 2147483647 w 1483"/>
              <a:gd name="T17" fmla="*/ 2147483647 h 1334"/>
              <a:gd name="T18" fmla="*/ 2147483647 w 1483"/>
              <a:gd name="T19" fmla="*/ 2147483647 h 1334"/>
              <a:gd name="T20" fmla="*/ 2147483647 w 1483"/>
              <a:gd name="T21" fmla="*/ 2147483647 h 1334"/>
              <a:gd name="T22" fmla="*/ 2147483647 w 1483"/>
              <a:gd name="T23" fmla="*/ 2147483647 h 1334"/>
              <a:gd name="T24" fmla="*/ 2147483647 w 1483"/>
              <a:gd name="T25" fmla="*/ 2147483647 h 1334"/>
              <a:gd name="T26" fmla="*/ 2147483647 w 1483"/>
              <a:gd name="T27" fmla="*/ 2147483647 h 1334"/>
              <a:gd name="T28" fmla="*/ 2147483647 w 1483"/>
              <a:gd name="T29" fmla="*/ 2147483647 h 1334"/>
              <a:gd name="T30" fmla="*/ 2147483647 w 1483"/>
              <a:gd name="T31" fmla="*/ 2147483647 h 1334"/>
              <a:gd name="T32" fmla="*/ 2147483647 w 1483"/>
              <a:gd name="T33" fmla="*/ 2147483647 h 1334"/>
              <a:gd name="T34" fmla="*/ 2147483647 w 1483"/>
              <a:gd name="T35" fmla="*/ 2147483647 h 1334"/>
              <a:gd name="T36" fmla="*/ 2147483647 w 1483"/>
              <a:gd name="T37" fmla="*/ 2147483647 h 1334"/>
              <a:gd name="T38" fmla="*/ 2147483647 w 1483"/>
              <a:gd name="T39" fmla="*/ 2147483647 h 1334"/>
              <a:gd name="T40" fmla="*/ 2147483647 w 1483"/>
              <a:gd name="T41" fmla="*/ 2147483647 h 1334"/>
              <a:gd name="T42" fmla="*/ 2147483647 w 1483"/>
              <a:gd name="T43" fmla="*/ 2147483647 h 1334"/>
              <a:gd name="T44" fmla="*/ 2147483647 w 1483"/>
              <a:gd name="T45" fmla="*/ 2147483647 h 1334"/>
              <a:gd name="T46" fmla="*/ 2147483647 w 1483"/>
              <a:gd name="T47" fmla="*/ 2147483647 h 1334"/>
              <a:gd name="T48" fmla="*/ 2147483647 w 1483"/>
              <a:gd name="T49" fmla="*/ 2147483647 h 1334"/>
              <a:gd name="T50" fmla="*/ 2147483647 w 1483"/>
              <a:gd name="T51" fmla="*/ 2147483647 h 1334"/>
              <a:gd name="T52" fmla="*/ 2147483647 w 1483"/>
              <a:gd name="T53" fmla="*/ 2147483647 h 1334"/>
              <a:gd name="T54" fmla="*/ 2147483647 w 1483"/>
              <a:gd name="T55" fmla="*/ 2147483647 h 1334"/>
              <a:gd name="T56" fmla="*/ 2147483647 w 1483"/>
              <a:gd name="T57" fmla="*/ 2147483647 h 1334"/>
              <a:gd name="T58" fmla="*/ 2147483647 w 1483"/>
              <a:gd name="T59" fmla="*/ 2147483647 h 1334"/>
              <a:gd name="T60" fmla="*/ 2147483647 w 1483"/>
              <a:gd name="T61" fmla="*/ 2147483647 h 1334"/>
              <a:gd name="T62" fmla="*/ 2147483647 w 1483"/>
              <a:gd name="T63" fmla="*/ 2147483647 h 1334"/>
              <a:gd name="T64" fmla="*/ 2147483647 w 1483"/>
              <a:gd name="T65" fmla="*/ 2147483647 h 1334"/>
              <a:gd name="T66" fmla="*/ 2147483647 w 1483"/>
              <a:gd name="T67" fmla="*/ 2147483647 h 1334"/>
              <a:gd name="T68" fmla="*/ 2147483647 w 1483"/>
              <a:gd name="T69" fmla="*/ 2147483647 h 1334"/>
              <a:gd name="T70" fmla="*/ 2147483647 w 1483"/>
              <a:gd name="T71" fmla="*/ 2147483647 h 1334"/>
              <a:gd name="T72" fmla="*/ 2147483647 w 1483"/>
              <a:gd name="T73" fmla="*/ 2147483647 h 1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83"/>
              <a:gd name="T112" fmla="*/ 0 h 1334"/>
              <a:gd name="T113" fmla="*/ 1483 w 1483"/>
              <a:gd name="T114" fmla="*/ 1334 h 1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83" h="1334">
                <a:moveTo>
                  <a:pt x="609" y="19"/>
                </a:moveTo>
                <a:cubicBezTo>
                  <a:pt x="568" y="32"/>
                  <a:pt x="526" y="35"/>
                  <a:pt x="485" y="46"/>
                </a:cubicBezTo>
                <a:cubicBezTo>
                  <a:pt x="458" y="52"/>
                  <a:pt x="405" y="63"/>
                  <a:pt x="405" y="63"/>
                </a:cubicBezTo>
                <a:cubicBezTo>
                  <a:pt x="384" y="78"/>
                  <a:pt x="360" y="89"/>
                  <a:pt x="342" y="108"/>
                </a:cubicBezTo>
                <a:cubicBezTo>
                  <a:pt x="322" y="127"/>
                  <a:pt x="302" y="166"/>
                  <a:pt x="289" y="188"/>
                </a:cubicBezTo>
                <a:cubicBezTo>
                  <a:pt x="266" y="223"/>
                  <a:pt x="235" y="253"/>
                  <a:pt x="209" y="286"/>
                </a:cubicBezTo>
                <a:cubicBezTo>
                  <a:pt x="192" y="332"/>
                  <a:pt x="156" y="369"/>
                  <a:pt x="129" y="410"/>
                </a:cubicBezTo>
                <a:cubicBezTo>
                  <a:pt x="98" y="454"/>
                  <a:pt x="82" y="504"/>
                  <a:pt x="58" y="552"/>
                </a:cubicBezTo>
                <a:cubicBezTo>
                  <a:pt x="35" y="664"/>
                  <a:pt x="0" y="814"/>
                  <a:pt x="67" y="908"/>
                </a:cubicBezTo>
                <a:cubicBezTo>
                  <a:pt x="111" y="971"/>
                  <a:pt x="90" y="920"/>
                  <a:pt x="156" y="961"/>
                </a:cubicBezTo>
                <a:cubicBezTo>
                  <a:pt x="208" y="992"/>
                  <a:pt x="263" y="1018"/>
                  <a:pt x="316" y="1050"/>
                </a:cubicBezTo>
                <a:cubicBezTo>
                  <a:pt x="390" y="1095"/>
                  <a:pt x="342" y="1078"/>
                  <a:pt x="396" y="1094"/>
                </a:cubicBezTo>
                <a:cubicBezTo>
                  <a:pt x="427" y="1115"/>
                  <a:pt x="457" y="1135"/>
                  <a:pt x="493" y="1148"/>
                </a:cubicBezTo>
                <a:cubicBezTo>
                  <a:pt x="569" y="1223"/>
                  <a:pt x="522" y="1184"/>
                  <a:pt x="618" y="1246"/>
                </a:cubicBezTo>
                <a:cubicBezTo>
                  <a:pt x="635" y="1257"/>
                  <a:pt x="650" y="1274"/>
                  <a:pt x="671" y="1281"/>
                </a:cubicBezTo>
                <a:cubicBezTo>
                  <a:pt x="738" y="1303"/>
                  <a:pt x="815" y="1312"/>
                  <a:pt x="885" y="1326"/>
                </a:cubicBezTo>
                <a:cubicBezTo>
                  <a:pt x="938" y="1322"/>
                  <a:pt x="998" y="1334"/>
                  <a:pt x="1045" y="1308"/>
                </a:cubicBezTo>
                <a:cubicBezTo>
                  <a:pt x="1055" y="1301"/>
                  <a:pt x="1060" y="1288"/>
                  <a:pt x="1071" y="1281"/>
                </a:cubicBezTo>
                <a:cubicBezTo>
                  <a:pt x="1098" y="1260"/>
                  <a:pt x="1117" y="1260"/>
                  <a:pt x="1151" y="1254"/>
                </a:cubicBezTo>
                <a:cubicBezTo>
                  <a:pt x="1160" y="1245"/>
                  <a:pt x="1167" y="1234"/>
                  <a:pt x="1178" y="1228"/>
                </a:cubicBezTo>
                <a:cubicBezTo>
                  <a:pt x="1194" y="1219"/>
                  <a:pt x="1231" y="1210"/>
                  <a:pt x="1231" y="1210"/>
                </a:cubicBezTo>
                <a:cubicBezTo>
                  <a:pt x="1264" y="1176"/>
                  <a:pt x="1287" y="1144"/>
                  <a:pt x="1311" y="1103"/>
                </a:cubicBezTo>
                <a:cubicBezTo>
                  <a:pt x="1329" y="1029"/>
                  <a:pt x="1306" y="1103"/>
                  <a:pt x="1338" y="1041"/>
                </a:cubicBezTo>
                <a:cubicBezTo>
                  <a:pt x="1353" y="1010"/>
                  <a:pt x="1356" y="972"/>
                  <a:pt x="1373" y="943"/>
                </a:cubicBezTo>
                <a:cubicBezTo>
                  <a:pt x="1380" y="930"/>
                  <a:pt x="1393" y="921"/>
                  <a:pt x="1400" y="908"/>
                </a:cubicBezTo>
                <a:cubicBezTo>
                  <a:pt x="1483" y="743"/>
                  <a:pt x="1409" y="848"/>
                  <a:pt x="1471" y="766"/>
                </a:cubicBezTo>
                <a:cubicBezTo>
                  <a:pt x="1474" y="688"/>
                  <a:pt x="1480" y="611"/>
                  <a:pt x="1480" y="534"/>
                </a:cubicBezTo>
                <a:cubicBezTo>
                  <a:pt x="1480" y="456"/>
                  <a:pt x="1480" y="379"/>
                  <a:pt x="1471" y="303"/>
                </a:cubicBezTo>
                <a:cubicBezTo>
                  <a:pt x="1458" y="207"/>
                  <a:pt x="1279" y="119"/>
                  <a:pt x="1205" y="81"/>
                </a:cubicBezTo>
                <a:cubicBezTo>
                  <a:pt x="1207" y="90"/>
                  <a:pt x="1222" y="107"/>
                  <a:pt x="1213" y="108"/>
                </a:cubicBezTo>
                <a:cubicBezTo>
                  <a:pt x="1177" y="111"/>
                  <a:pt x="1142" y="93"/>
                  <a:pt x="1107" y="90"/>
                </a:cubicBezTo>
                <a:cubicBezTo>
                  <a:pt x="952" y="75"/>
                  <a:pt x="1041" y="82"/>
                  <a:pt x="840" y="72"/>
                </a:cubicBezTo>
                <a:cubicBezTo>
                  <a:pt x="796" y="60"/>
                  <a:pt x="761" y="51"/>
                  <a:pt x="716" y="46"/>
                </a:cubicBezTo>
                <a:cubicBezTo>
                  <a:pt x="698" y="40"/>
                  <a:pt x="679" y="34"/>
                  <a:pt x="662" y="28"/>
                </a:cubicBezTo>
                <a:cubicBezTo>
                  <a:pt x="653" y="25"/>
                  <a:pt x="644" y="21"/>
                  <a:pt x="636" y="19"/>
                </a:cubicBezTo>
                <a:cubicBezTo>
                  <a:pt x="627" y="15"/>
                  <a:pt x="609" y="0"/>
                  <a:pt x="609" y="10"/>
                </a:cubicBezTo>
                <a:cubicBezTo>
                  <a:pt x="609" y="13"/>
                  <a:pt x="609" y="16"/>
                  <a:pt x="609" y="19"/>
                </a:cubicBezTo>
                <a:close/>
              </a:path>
            </a:pathLst>
          </a:custGeom>
          <a:solidFill>
            <a:schemeClr val="hlink"/>
          </a:solidFill>
          <a:ln w="12700">
            <a:solidFill>
              <a:schemeClr val="bg2"/>
            </a:solidFill>
            <a:round/>
            <a:headEnd/>
            <a:tailEnd/>
          </a:ln>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61" name="Line 26"/>
          <p:cNvSpPr>
            <a:spLocks noChangeShapeType="1"/>
          </p:cNvSpPr>
          <p:nvPr/>
        </p:nvSpPr>
        <p:spPr bwMode="auto">
          <a:xfrm>
            <a:off x="3378201" y="4071939"/>
            <a:ext cx="537633" cy="15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62" name="Line 27"/>
          <p:cNvSpPr>
            <a:spLocks noChangeShapeType="1"/>
          </p:cNvSpPr>
          <p:nvPr/>
        </p:nvSpPr>
        <p:spPr bwMode="auto">
          <a:xfrm>
            <a:off x="6271685" y="4144963"/>
            <a:ext cx="537633" cy="15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63" name="Line 28"/>
          <p:cNvSpPr>
            <a:spLocks noChangeShapeType="1"/>
          </p:cNvSpPr>
          <p:nvPr/>
        </p:nvSpPr>
        <p:spPr bwMode="auto">
          <a:xfrm>
            <a:off x="4474633" y="3781425"/>
            <a:ext cx="1187451" cy="1588"/>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64" name="Text Box 29"/>
          <p:cNvSpPr txBox="1">
            <a:spLocks noChangeArrowheads="1"/>
          </p:cNvSpPr>
          <p:nvPr/>
        </p:nvSpPr>
        <p:spPr bwMode="auto">
          <a:xfrm>
            <a:off x="4974167" y="3201988"/>
            <a:ext cx="312906" cy="646331"/>
          </a:xfrm>
          <a:prstGeom prst="rect">
            <a:avLst/>
          </a:prstGeom>
          <a:solidFill>
            <a:schemeClr val="tx2"/>
          </a:solidFill>
          <a:ln w="12700">
            <a:solidFill>
              <a:schemeClr val="tx1"/>
            </a:solidFill>
            <a:miter lim="800000"/>
            <a:headEnd/>
            <a:tailEnd/>
          </a:ln>
        </p:spPr>
        <p:txBody>
          <a:bodyPr wrap="non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r>
              <a:rPr lang="en-US" sz="3600" b="0" i="0">
                <a:solidFill>
                  <a:srgbClr val="FFFF00"/>
                </a:solidFill>
                <a:latin typeface="CMU Serif" panose="02000603000000000000" pitchFamily="2" charset="0"/>
                <a:ea typeface="CMU Serif" panose="02000603000000000000" pitchFamily="2" charset="0"/>
                <a:cs typeface="CMU Serif" panose="02000603000000000000" pitchFamily="2" charset="0"/>
              </a:rPr>
              <a:t>l</a:t>
            </a:r>
            <a:endParaRPr lang="en-US" sz="3600" b="0" i="0">
              <a:latin typeface="CMU Serif" panose="02000603000000000000" pitchFamily="2" charset="0"/>
              <a:ea typeface="CMU Serif" panose="02000603000000000000" pitchFamily="2" charset="0"/>
              <a:cs typeface="CMU Serif" panose="02000603000000000000" pitchFamily="2" charset="0"/>
            </a:endParaRPr>
          </a:p>
        </p:txBody>
      </p:sp>
      <p:sp>
        <p:nvSpPr>
          <p:cNvPr id="23565" name="Line 30"/>
          <p:cNvSpPr>
            <a:spLocks noChangeShapeType="1"/>
          </p:cNvSpPr>
          <p:nvPr/>
        </p:nvSpPr>
        <p:spPr bwMode="auto">
          <a:xfrm flipV="1">
            <a:off x="4574118" y="4289426"/>
            <a:ext cx="2116" cy="290513"/>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66" name="Line 31"/>
          <p:cNvSpPr>
            <a:spLocks noChangeShapeType="1"/>
          </p:cNvSpPr>
          <p:nvPr/>
        </p:nvSpPr>
        <p:spPr bwMode="auto">
          <a:xfrm flipH="1">
            <a:off x="5573184" y="4506914"/>
            <a:ext cx="107949" cy="363537"/>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67" name="Text Box 32"/>
          <p:cNvSpPr txBox="1">
            <a:spLocks noChangeArrowheads="1"/>
          </p:cNvSpPr>
          <p:nvPr/>
        </p:nvSpPr>
        <p:spPr bwMode="auto">
          <a:xfrm>
            <a:off x="4673600" y="4724400"/>
            <a:ext cx="711200" cy="654050"/>
          </a:xfrm>
          <a:prstGeom prst="rect">
            <a:avLst/>
          </a:prstGeom>
          <a:solidFill>
            <a:schemeClr val="tx2"/>
          </a:solidFill>
          <a:ln w="12700">
            <a:solidFill>
              <a:schemeClr val="tx1"/>
            </a:solidFill>
            <a:miter lim="800000"/>
            <a:headEnd/>
            <a:tailEnd/>
          </a:ln>
        </p:spPr>
        <p:txBody>
          <a:bodyPr>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pPr>
              <a:spcBef>
                <a:spcPct val="50000"/>
              </a:spcBef>
            </a:pPr>
            <a:r>
              <a:rPr lang="en-US" sz="3600" b="0" i="0">
                <a:solidFill>
                  <a:srgbClr val="FFFF00"/>
                </a:solidFill>
                <a:latin typeface="CMU Serif" panose="02000603000000000000" pitchFamily="2" charset="0"/>
                <a:ea typeface="CMU Serif" panose="02000603000000000000" pitchFamily="2" charset="0"/>
                <a:cs typeface="CMU Serif" panose="02000603000000000000" pitchFamily="2" charset="0"/>
              </a:rPr>
              <a:t>v</a:t>
            </a:r>
            <a:r>
              <a:rPr lang="en-US" sz="3600" b="0" i="0" baseline="-25000">
                <a:solidFill>
                  <a:srgbClr val="FFFF00"/>
                </a:solidFill>
                <a:latin typeface="CMU Serif" panose="02000603000000000000" pitchFamily="2" charset="0"/>
                <a:ea typeface="CMU Serif" panose="02000603000000000000" pitchFamily="2" charset="0"/>
                <a:cs typeface="CMU Serif" panose="02000603000000000000" pitchFamily="2" charset="0"/>
              </a:rPr>
              <a:t>l</a:t>
            </a:r>
            <a:endParaRPr lang="en-US" sz="3600" b="0" i="0">
              <a:latin typeface="CMU Serif" panose="02000603000000000000" pitchFamily="2" charset="0"/>
              <a:ea typeface="CMU Serif" panose="02000603000000000000" pitchFamily="2" charset="0"/>
              <a:cs typeface="CMU Serif" panose="02000603000000000000" pitchFamily="2" charset="0"/>
            </a:endParaRPr>
          </a:p>
        </p:txBody>
      </p:sp>
      <p:sp>
        <p:nvSpPr>
          <p:cNvPr id="23568" name="Line 33"/>
          <p:cNvSpPr>
            <a:spLocks noChangeShapeType="1"/>
          </p:cNvSpPr>
          <p:nvPr/>
        </p:nvSpPr>
        <p:spPr bwMode="auto">
          <a:xfrm>
            <a:off x="8665634" y="4144963"/>
            <a:ext cx="539751" cy="15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69" name="Line 34"/>
          <p:cNvSpPr>
            <a:spLocks noChangeShapeType="1"/>
          </p:cNvSpPr>
          <p:nvPr/>
        </p:nvSpPr>
        <p:spPr bwMode="auto">
          <a:xfrm>
            <a:off x="9563101" y="4144963"/>
            <a:ext cx="539751" cy="158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570" name="Freeform 36"/>
          <p:cNvSpPr>
            <a:spLocks/>
          </p:cNvSpPr>
          <p:nvPr/>
        </p:nvSpPr>
        <p:spPr bwMode="auto">
          <a:xfrm>
            <a:off x="10566401" y="3657600"/>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ED7D31"/>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71" name="Freeform 37"/>
          <p:cNvSpPr>
            <a:spLocks/>
          </p:cNvSpPr>
          <p:nvPr/>
        </p:nvSpPr>
        <p:spPr bwMode="auto">
          <a:xfrm>
            <a:off x="10384367" y="3802063"/>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72" name="Freeform 38"/>
          <p:cNvSpPr>
            <a:spLocks/>
          </p:cNvSpPr>
          <p:nvPr/>
        </p:nvSpPr>
        <p:spPr bwMode="auto">
          <a:xfrm>
            <a:off x="10598151" y="3813176"/>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73" name="Freeform 39"/>
          <p:cNvSpPr>
            <a:spLocks/>
          </p:cNvSpPr>
          <p:nvPr/>
        </p:nvSpPr>
        <p:spPr bwMode="auto">
          <a:xfrm>
            <a:off x="10748434" y="3875089"/>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74" name="Freeform 40"/>
          <p:cNvSpPr>
            <a:spLocks/>
          </p:cNvSpPr>
          <p:nvPr/>
        </p:nvSpPr>
        <p:spPr bwMode="auto">
          <a:xfrm>
            <a:off x="10475384" y="3948114"/>
            <a:ext cx="107949"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75" name="Freeform 41"/>
          <p:cNvSpPr>
            <a:spLocks/>
          </p:cNvSpPr>
          <p:nvPr/>
        </p:nvSpPr>
        <p:spPr bwMode="auto">
          <a:xfrm>
            <a:off x="10748434" y="3730625"/>
            <a:ext cx="99484"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76" name="Freeform 42"/>
          <p:cNvSpPr>
            <a:spLocks/>
          </p:cNvSpPr>
          <p:nvPr/>
        </p:nvSpPr>
        <p:spPr bwMode="auto">
          <a:xfrm>
            <a:off x="10657417" y="3948114"/>
            <a:ext cx="99483"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77" name="Freeform 43"/>
          <p:cNvSpPr>
            <a:spLocks/>
          </p:cNvSpPr>
          <p:nvPr/>
        </p:nvSpPr>
        <p:spPr bwMode="auto">
          <a:xfrm>
            <a:off x="10748434" y="3802063"/>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78" name="Freeform 44"/>
          <p:cNvSpPr>
            <a:spLocks/>
          </p:cNvSpPr>
          <p:nvPr/>
        </p:nvSpPr>
        <p:spPr bwMode="auto">
          <a:xfrm>
            <a:off x="10566401" y="3948114"/>
            <a:ext cx="99484"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79" name="Freeform 45"/>
          <p:cNvSpPr>
            <a:spLocks/>
          </p:cNvSpPr>
          <p:nvPr/>
        </p:nvSpPr>
        <p:spPr bwMode="auto">
          <a:xfrm>
            <a:off x="10780184" y="3957639"/>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0" name="Freeform 46"/>
          <p:cNvSpPr>
            <a:spLocks/>
          </p:cNvSpPr>
          <p:nvPr/>
        </p:nvSpPr>
        <p:spPr bwMode="auto">
          <a:xfrm>
            <a:off x="10930467" y="4019551"/>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1" name="Freeform 47"/>
          <p:cNvSpPr>
            <a:spLocks/>
          </p:cNvSpPr>
          <p:nvPr/>
        </p:nvSpPr>
        <p:spPr bwMode="auto">
          <a:xfrm>
            <a:off x="10657418" y="4092576"/>
            <a:ext cx="107949"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2" name="Freeform 48"/>
          <p:cNvSpPr>
            <a:spLocks/>
          </p:cNvSpPr>
          <p:nvPr/>
        </p:nvSpPr>
        <p:spPr bwMode="auto">
          <a:xfrm>
            <a:off x="10930467" y="3875089"/>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3" name="Freeform 49"/>
          <p:cNvSpPr>
            <a:spLocks/>
          </p:cNvSpPr>
          <p:nvPr/>
        </p:nvSpPr>
        <p:spPr bwMode="auto">
          <a:xfrm>
            <a:off x="10839451" y="4092576"/>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4" name="Freeform 50"/>
          <p:cNvSpPr>
            <a:spLocks/>
          </p:cNvSpPr>
          <p:nvPr/>
        </p:nvSpPr>
        <p:spPr bwMode="auto">
          <a:xfrm>
            <a:off x="10930467" y="3948114"/>
            <a:ext cx="99484"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5" name="Freeform 51"/>
          <p:cNvSpPr>
            <a:spLocks/>
          </p:cNvSpPr>
          <p:nvPr/>
        </p:nvSpPr>
        <p:spPr bwMode="auto">
          <a:xfrm>
            <a:off x="10748434" y="4092576"/>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6" name="Freeform 52"/>
          <p:cNvSpPr>
            <a:spLocks/>
          </p:cNvSpPr>
          <p:nvPr/>
        </p:nvSpPr>
        <p:spPr bwMode="auto">
          <a:xfrm>
            <a:off x="10962217" y="4103688"/>
            <a:ext cx="99483"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7" name="Freeform 53"/>
          <p:cNvSpPr>
            <a:spLocks/>
          </p:cNvSpPr>
          <p:nvPr/>
        </p:nvSpPr>
        <p:spPr bwMode="auto">
          <a:xfrm>
            <a:off x="11112501" y="4165600"/>
            <a:ext cx="99484"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8" name="Freeform 54"/>
          <p:cNvSpPr>
            <a:spLocks/>
          </p:cNvSpPr>
          <p:nvPr/>
        </p:nvSpPr>
        <p:spPr bwMode="auto">
          <a:xfrm>
            <a:off x="10839451" y="4237039"/>
            <a:ext cx="107949"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89" name="Freeform 55"/>
          <p:cNvSpPr>
            <a:spLocks/>
          </p:cNvSpPr>
          <p:nvPr/>
        </p:nvSpPr>
        <p:spPr bwMode="auto">
          <a:xfrm>
            <a:off x="11112501" y="4019551"/>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0" name="Freeform 56"/>
          <p:cNvSpPr>
            <a:spLocks/>
          </p:cNvSpPr>
          <p:nvPr/>
        </p:nvSpPr>
        <p:spPr bwMode="auto">
          <a:xfrm>
            <a:off x="11021484" y="4237039"/>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1" name="Freeform 57"/>
          <p:cNvSpPr>
            <a:spLocks/>
          </p:cNvSpPr>
          <p:nvPr/>
        </p:nvSpPr>
        <p:spPr bwMode="auto">
          <a:xfrm>
            <a:off x="11021484" y="3730625"/>
            <a:ext cx="99483"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2" name="Freeform 58"/>
          <p:cNvSpPr>
            <a:spLocks/>
          </p:cNvSpPr>
          <p:nvPr/>
        </p:nvSpPr>
        <p:spPr bwMode="auto">
          <a:xfrm>
            <a:off x="10839451" y="3875089"/>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3" name="Freeform 59"/>
          <p:cNvSpPr>
            <a:spLocks/>
          </p:cNvSpPr>
          <p:nvPr/>
        </p:nvSpPr>
        <p:spPr bwMode="auto">
          <a:xfrm>
            <a:off x="11053234" y="3886200"/>
            <a:ext cx="99484"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4" name="Freeform 60"/>
          <p:cNvSpPr>
            <a:spLocks/>
          </p:cNvSpPr>
          <p:nvPr/>
        </p:nvSpPr>
        <p:spPr bwMode="auto">
          <a:xfrm>
            <a:off x="11203517" y="3948114"/>
            <a:ext cx="99483"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5" name="Freeform 61"/>
          <p:cNvSpPr>
            <a:spLocks/>
          </p:cNvSpPr>
          <p:nvPr/>
        </p:nvSpPr>
        <p:spPr bwMode="auto">
          <a:xfrm>
            <a:off x="10930467" y="4019551"/>
            <a:ext cx="107951"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6" name="Freeform 62"/>
          <p:cNvSpPr>
            <a:spLocks/>
          </p:cNvSpPr>
          <p:nvPr/>
        </p:nvSpPr>
        <p:spPr bwMode="auto">
          <a:xfrm>
            <a:off x="11203517" y="3802063"/>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7" name="Freeform 63"/>
          <p:cNvSpPr>
            <a:spLocks/>
          </p:cNvSpPr>
          <p:nvPr/>
        </p:nvSpPr>
        <p:spPr bwMode="auto">
          <a:xfrm>
            <a:off x="11112501" y="4019551"/>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8" name="Freeform 64"/>
          <p:cNvSpPr>
            <a:spLocks/>
          </p:cNvSpPr>
          <p:nvPr/>
        </p:nvSpPr>
        <p:spPr bwMode="auto">
          <a:xfrm>
            <a:off x="10384367" y="3875089"/>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599" name="Freeform 65"/>
          <p:cNvSpPr>
            <a:spLocks/>
          </p:cNvSpPr>
          <p:nvPr/>
        </p:nvSpPr>
        <p:spPr bwMode="auto">
          <a:xfrm>
            <a:off x="10416117" y="4030663"/>
            <a:ext cx="101600"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0" name="Freeform 66"/>
          <p:cNvSpPr>
            <a:spLocks/>
          </p:cNvSpPr>
          <p:nvPr/>
        </p:nvSpPr>
        <p:spPr bwMode="auto">
          <a:xfrm>
            <a:off x="10566401" y="4092576"/>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1" name="Freeform 67"/>
          <p:cNvSpPr>
            <a:spLocks/>
          </p:cNvSpPr>
          <p:nvPr/>
        </p:nvSpPr>
        <p:spPr bwMode="auto">
          <a:xfrm>
            <a:off x="10293351" y="4165600"/>
            <a:ext cx="107949"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2" name="Freeform 68"/>
          <p:cNvSpPr>
            <a:spLocks/>
          </p:cNvSpPr>
          <p:nvPr/>
        </p:nvSpPr>
        <p:spPr bwMode="auto">
          <a:xfrm>
            <a:off x="10566401" y="3948114"/>
            <a:ext cx="99484"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3" name="Freeform 69"/>
          <p:cNvSpPr>
            <a:spLocks/>
          </p:cNvSpPr>
          <p:nvPr/>
        </p:nvSpPr>
        <p:spPr bwMode="auto">
          <a:xfrm>
            <a:off x="10475384" y="4165600"/>
            <a:ext cx="99483"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4" name="Freeform 70"/>
          <p:cNvSpPr>
            <a:spLocks/>
          </p:cNvSpPr>
          <p:nvPr/>
        </p:nvSpPr>
        <p:spPr bwMode="auto">
          <a:xfrm>
            <a:off x="10566401" y="4019551"/>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5" name="Freeform 71"/>
          <p:cNvSpPr>
            <a:spLocks/>
          </p:cNvSpPr>
          <p:nvPr/>
        </p:nvSpPr>
        <p:spPr bwMode="auto">
          <a:xfrm>
            <a:off x="10384367" y="4165600"/>
            <a:ext cx="99484"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6" name="Freeform 72"/>
          <p:cNvSpPr>
            <a:spLocks/>
          </p:cNvSpPr>
          <p:nvPr/>
        </p:nvSpPr>
        <p:spPr bwMode="auto">
          <a:xfrm>
            <a:off x="10598151" y="4175126"/>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7" name="Freeform 73"/>
          <p:cNvSpPr>
            <a:spLocks/>
          </p:cNvSpPr>
          <p:nvPr/>
        </p:nvSpPr>
        <p:spPr bwMode="auto">
          <a:xfrm>
            <a:off x="10748434" y="4237039"/>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8" name="Freeform 74"/>
          <p:cNvSpPr>
            <a:spLocks/>
          </p:cNvSpPr>
          <p:nvPr/>
        </p:nvSpPr>
        <p:spPr bwMode="auto">
          <a:xfrm>
            <a:off x="10475384" y="4310064"/>
            <a:ext cx="107949"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09" name="Freeform 75"/>
          <p:cNvSpPr>
            <a:spLocks/>
          </p:cNvSpPr>
          <p:nvPr/>
        </p:nvSpPr>
        <p:spPr bwMode="auto">
          <a:xfrm>
            <a:off x="10748434" y="4092576"/>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0" name="Freeform 76"/>
          <p:cNvSpPr>
            <a:spLocks/>
          </p:cNvSpPr>
          <p:nvPr/>
        </p:nvSpPr>
        <p:spPr bwMode="auto">
          <a:xfrm>
            <a:off x="10657417" y="4310064"/>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1" name="Freeform 77"/>
          <p:cNvSpPr>
            <a:spLocks/>
          </p:cNvSpPr>
          <p:nvPr/>
        </p:nvSpPr>
        <p:spPr bwMode="auto">
          <a:xfrm>
            <a:off x="10748434" y="4165600"/>
            <a:ext cx="99484"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2" name="Freeform 78"/>
          <p:cNvSpPr>
            <a:spLocks/>
          </p:cNvSpPr>
          <p:nvPr/>
        </p:nvSpPr>
        <p:spPr bwMode="auto">
          <a:xfrm>
            <a:off x="10566401" y="4310064"/>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3" name="Freeform 79"/>
          <p:cNvSpPr>
            <a:spLocks/>
          </p:cNvSpPr>
          <p:nvPr/>
        </p:nvSpPr>
        <p:spPr bwMode="auto">
          <a:xfrm>
            <a:off x="10780184" y="4321175"/>
            <a:ext cx="99483"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4" name="Freeform 80"/>
          <p:cNvSpPr>
            <a:spLocks/>
          </p:cNvSpPr>
          <p:nvPr/>
        </p:nvSpPr>
        <p:spPr bwMode="auto">
          <a:xfrm>
            <a:off x="10930467" y="4383089"/>
            <a:ext cx="99484"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5" name="Freeform 81"/>
          <p:cNvSpPr>
            <a:spLocks/>
          </p:cNvSpPr>
          <p:nvPr/>
        </p:nvSpPr>
        <p:spPr bwMode="auto">
          <a:xfrm>
            <a:off x="10657418" y="4454526"/>
            <a:ext cx="107949"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6" name="Freeform 82"/>
          <p:cNvSpPr>
            <a:spLocks/>
          </p:cNvSpPr>
          <p:nvPr/>
        </p:nvSpPr>
        <p:spPr bwMode="auto">
          <a:xfrm>
            <a:off x="10930467" y="4237039"/>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7" name="Freeform 83"/>
          <p:cNvSpPr>
            <a:spLocks/>
          </p:cNvSpPr>
          <p:nvPr/>
        </p:nvSpPr>
        <p:spPr bwMode="auto">
          <a:xfrm>
            <a:off x="10839451" y="4454526"/>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8" name="Freeform 84"/>
          <p:cNvSpPr>
            <a:spLocks/>
          </p:cNvSpPr>
          <p:nvPr/>
        </p:nvSpPr>
        <p:spPr bwMode="auto">
          <a:xfrm>
            <a:off x="10839451" y="3948114"/>
            <a:ext cx="99483"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19" name="Freeform 85"/>
          <p:cNvSpPr>
            <a:spLocks/>
          </p:cNvSpPr>
          <p:nvPr/>
        </p:nvSpPr>
        <p:spPr bwMode="auto">
          <a:xfrm>
            <a:off x="10657417" y="4092576"/>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20" name="Freeform 86"/>
          <p:cNvSpPr>
            <a:spLocks/>
          </p:cNvSpPr>
          <p:nvPr/>
        </p:nvSpPr>
        <p:spPr bwMode="auto">
          <a:xfrm>
            <a:off x="10871201" y="4103688"/>
            <a:ext cx="99484" cy="103187"/>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21" name="Freeform 87"/>
          <p:cNvSpPr>
            <a:spLocks/>
          </p:cNvSpPr>
          <p:nvPr/>
        </p:nvSpPr>
        <p:spPr bwMode="auto">
          <a:xfrm>
            <a:off x="11021484" y="4165600"/>
            <a:ext cx="99483" cy="103188"/>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22" name="Freeform 88"/>
          <p:cNvSpPr>
            <a:spLocks/>
          </p:cNvSpPr>
          <p:nvPr/>
        </p:nvSpPr>
        <p:spPr bwMode="auto">
          <a:xfrm>
            <a:off x="10748434" y="4237039"/>
            <a:ext cx="107951"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23" name="Freeform 89"/>
          <p:cNvSpPr>
            <a:spLocks/>
          </p:cNvSpPr>
          <p:nvPr/>
        </p:nvSpPr>
        <p:spPr bwMode="auto">
          <a:xfrm>
            <a:off x="11021484" y="4019551"/>
            <a:ext cx="99483"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24" name="Freeform 90"/>
          <p:cNvSpPr>
            <a:spLocks/>
          </p:cNvSpPr>
          <p:nvPr/>
        </p:nvSpPr>
        <p:spPr bwMode="auto">
          <a:xfrm>
            <a:off x="10930467" y="4237039"/>
            <a:ext cx="99484" cy="104775"/>
          </a:xfrm>
          <a:custGeom>
            <a:avLst/>
            <a:gdLst>
              <a:gd name="T0" fmla="*/ 2147483647 w 44"/>
              <a:gd name="T1" fmla="*/ 2147483647 h 69"/>
              <a:gd name="T2" fmla="*/ 2147483647 w 44"/>
              <a:gd name="T3" fmla="*/ 2147483647 h 69"/>
              <a:gd name="T4" fmla="*/ 2147483647 w 44"/>
              <a:gd name="T5" fmla="*/ 2147483647 h 69"/>
              <a:gd name="T6" fmla="*/ 2147483647 w 44"/>
              <a:gd name="T7" fmla="*/ 2147483647 h 69"/>
              <a:gd name="T8" fmla="*/ 0 60000 65536"/>
              <a:gd name="T9" fmla="*/ 0 60000 65536"/>
              <a:gd name="T10" fmla="*/ 0 60000 65536"/>
              <a:gd name="T11" fmla="*/ 0 60000 65536"/>
              <a:gd name="T12" fmla="*/ 0 w 44"/>
              <a:gd name="T13" fmla="*/ 0 h 69"/>
              <a:gd name="T14" fmla="*/ 44 w 44"/>
              <a:gd name="T15" fmla="*/ 69 h 69"/>
            </a:gdLst>
            <a:ahLst/>
            <a:cxnLst>
              <a:cxn ang="T8">
                <a:pos x="T0" y="T1"/>
              </a:cxn>
              <a:cxn ang="T9">
                <a:pos x="T2" y="T3"/>
              </a:cxn>
              <a:cxn ang="T10">
                <a:pos x="T4" y="T5"/>
              </a:cxn>
              <a:cxn ang="T11">
                <a:pos x="T6" y="T7"/>
              </a:cxn>
            </a:cxnLst>
            <a:rect l="T12" t="T13" r="T14" b="T15"/>
            <a:pathLst>
              <a:path w="44" h="69">
                <a:moveTo>
                  <a:pt x="1" y="29"/>
                </a:moveTo>
                <a:cubicBezTo>
                  <a:pt x="4" y="40"/>
                  <a:pt x="0" y="56"/>
                  <a:pt x="10" y="64"/>
                </a:cubicBezTo>
                <a:cubicBezTo>
                  <a:pt x="17" y="69"/>
                  <a:pt x="31" y="63"/>
                  <a:pt x="36" y="55"/>
                </a:cubicBezTo>
                <a:cubicBezTo>
                  <a:pt x="44" y="37"/>
                  <a:pt x="1" y="0"/>
                  <a:pt x="1" y="29"/>
                </a:cubicBezTo>
                <a:close/>
              </a:path>
            </a:pathLst>
          </a:custGeom>
          <a:solidFill>
            <a:srgbClr val="0000FF"/>
          </a:solidFill>
          <a:ln w="12700">
            <a:solidFill>
              <a:srgbClr val="008000"/>
            </a:solidFill>
            <a:round/>
            <a:headEnd/>
            <a:tailEnd/>
          </a:ln>
        </p:spPr>
        <p:txBody>
          <a:bodyPr wrap="none" anchor="ctr"/>
          <a:lstStyle/>
          <a:p>
            <a:endParaRPr lang="en-US">
              <a:solidFill>
                <a:srgbClr val="3366FF"/>
              </a:solidFill>
              <a:latin typeface="CMU Serif" panose="02000603000000000000" pitchFamily="2" charset="0"/>
              <a:ea typeface="CMU Serif" panose="02000603000000000000" pitchFamily="2" charset="0"/>
              <a:cs typeface="CMU Serif" panose="02000603000000000000" pitchFamily="2" charset="0"/>
            </a:endParaRPr>
          </a:p>
        </p:txBody>
      </p:sp>
      <p:sp>
        <p:nvSpPr>
          <p:cNvPr id="23625" name="Text Box 91"/>
          <p:cNvSpPr txBox="1">
            <a:spLocks noChangeArrowheads="1"/>
          </p:cNvSpPr>
          <p:nvPr/>
        </p:nvSpPr>
        <p:spPr bwMode="auto">
          <a:xfrm>
            <a:off x="486834" y="5942013"/>
            <a:ext cx="18466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000" b="1" i="1">
                <a:solidFill>
                  <a:schemeClr val="tx1"/>
                </a:solidFill>
                <a:latin typeface="Arial Narrow" charset="0"/>
                <a:ea typeface="ＭＳ Ｐゴシック" charset="0"/>
                <a:cs typeface="ＭＳ Ｐゴシック" charset="0"/>
              </a:defRPr>
            </a:lvl1pPr>
            <a:lvl2pPr marL="742950" indent="-285750">
              <a:defRPr sz="2000" b="1" i="1">
                <a:solidFill>
                  <a:schemeClr val="tx1"/>
                </a:solidFill>
                <a:latin typeface="Arial Narrow" charset="0"/>
                <a:ea typeface="ＭＳ Ｐゴシック" charset="0"/>
              </a:defRPr>
            </a:lvl2pPr>
            <a:lvl3pPr marL="1143000" indent="-228600">
              <a:defRPr sz="2000" b="1" i="1">
                <a:solidFill>
                  <a:schemeClr val="tx1"/>
                </a:solidFill>
                <a:latin typeface="Arial Narrow" charset="0"/>
                <a:ea typeface="ＭＳ Ｐゴシック" charset="0"/>
              </a:defRPr>
            </a:lvl3pPr>
            <a:lvl4pPr marL="1600200" indent="-228600">
              <a:defRPr sz="2000" b="1" i="1">
                <a:solidFill>
                  <a:schemeClr val="tx1"/>
                </a:solidFill>
                <a:latin typeface="Arial Narrow" charset="0"/>
                <a:ea typeface="ＭＳ Ｐゴシック" charset="0"/>
              </a:defRPr>
            </a:lvl4pPr>
            <a:lvl5pPr marL="2057400" indent="-228600">
              <a:defRPr sz="2000" b="1" i="1">
                <a:solidFill>
                  <a:schemeClr val="tx1"/>
                </a:solidFill>
                <a:latin typeface="Arial Narrow" charset="0"/>
                <a:ea typeface="ＭＳ Ｐゴシック" charset="0"/>
              </a:defRPr>
            </a:lvl5pPr>
            <a:lvl6pPr marL="2514600" indent="-228600" eaLnBrk="0" fontAlgn="base" hangingPunct="0">
              <a:spcBef>
                <a:spcPct val="0"/>
              </a:spcBef>
              <a:spcAft>
                <a:spcPct val="0"/>
              </a:spcAft>
              <a:defRPr sz="2000" b="1" i="1">
                <a:solidFill>
                  <a:schemeClr val="tx1"/>
                </a:solidFill>
                <a:latin typeface="Arial Narrow" charset="0"/>
                <a:ea typeface="ＭＳ Ｐゴシック" charset="0"/>
              </a:defRPr>
            </a:lvl6pPr>
            <a:lvl7pPr marL="2971800" indent="-228600" eaLnBrk="0" fontAlgn="base" hangingPunct="0">
              <a:spcBef>
                <a:spcPct val="0"/>
              </a:spcBef>
              <a:spcAft>
                <a:spcPct val="0"/>
              </a:spcAft>
              <a:defRPr sz="2000" b="1" i="1">
                <a:solidFill>
                  <a:schemeClr val="tx1"/>
                </a:solidFill>
                <a:latin typeface="Arial Narrow" charset="0"/>
                <a:ea typeface="ＭＳ Ｐゴシック" charset="0"/>
              </a:defRPr>
            </a:lvl7pPr>
            <a:lvl8pPr marL="3429000" indent="-228600" eaLnBrk="0" fontAlgn="base" hangingPunct="0">
              <a:spcBef>
                <a:spcPct val="0"/>
              </a:spcBef>
              <a:spcAft>
                <a:spcPct val="0"/>
              </a:spcAft>
              <a:defRPr sz="2000" b="1" i="1">
                <a:solidFill>
                  <a:schemeClr val="tx1"/>
                </a:solidFill>
                <a:latin typeface="Arial Narrow" charset="0"/>
                <a:ea typeface="ＭＳ Ｐゴシック" charset="0"/>
              </a:defRPr>
            </a:lvl8pPr>
            <a:lvl9pPr marL="3886200" indent="-228600" eaLnBrk="0" fontAlgn="base" hangingPunct="0">
              <a:spcBef>
                <a:spcPct val="0"/>
              </a:spcBef>
              <a:spcAft>
                <a:spcPct val="0"/>
              </a:spcAft>
              <a:defRPr sz="2000" b="1" i="1">
                <a:solidFill>
                  <a:schemeClr val="tx1"/>
                </a:solidFill>
                <a:latin typeface="Arial Narrow" charset="0"/>
                <a:ea typeface="ＭＳ Ｐゴシック" charset="0"/>
              </a:defRPr>
            </a:lvl9pPr>
          </a:lstStyle>
          <a:p>
            <a:endParaRPr lang="en-US" sz="3600" b="0" i="0">
              <a:latin typeface="CMU Serif" panose="02000603000000000000" pitchFamily="2" charset="0"/>
              <a:ea typeface="CMU Serif" panose="02000603000000000000" pitchFamily="2" charset="0"/>
              <a:cs typeface="CMU Serif" panose="02000603000000000000" pitchFamily="2" charset="0"/>
            </a:endParaRPr>
          </a:p>
        </p:txBody>
      </p:sp>
      <p:sp>
        <p:nvSpPr>
          <p:cNvPr id="23626" name="Rectangle 92"/>
          <p:cNvSpPr>
            <a:spLocks noChangeArrowheads="1"/>
          </p:cNvSpPr>
          <p:nvPr/>
        </p:nvSpPr>
        <p:spPr bwMode="auto">
          <a:xfrm>
            <a:off x="508000" y="6019800"/>
            <a:ext cx="1846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23627" name="Rectangle 94"/>
          <p:cNvSpPr>
            <a:spLocks noChangeArrowheads="1"/>
          </p:cNvSpPr>
          <p:nvPr/>
        </p:nvSpPr>
        <p:spPr bwMode="auto">
          <a:xfrm>
            <a:off x="762768" y="4584845"/>
            <a:ext cx="9316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800">
                <a:solidFill>
                  <a:srgbClr val="FFFFFF"/>
                </a:solidFill>
                <a:latin typeface="CMU Serif" panose="02000603000000000000" pitchFamily="2" charset="0"/>
                <a:ea typeface="CMU Serif" panose="02000603000000000000" pitchFamily="2" charset="0"/>
                <a:cs typeface="CMU Serif" panose="02000603000000000000" pitchFamily="2" charset="0"/>
              </a:rPr>
              <a:t>Re&gt;&gt;1</a:t>
            </a:r>
          </a:p>
        </p:txBody>
      </p:sp>
      <p:sp>
        <p:nvSpPr>
          <p:cNvPr id="23628" name="Rectangle 95"/>
          <p:cNvSpPr>
            <a:spLocks noChangeArrowheads="1"/>
          </p:cNvSpPr>
          <p:nvPr/>
        </p:nvSpPr>
        <p:spPr bwMode="auto">
          <a:xfrm>
            <a:off x="10342034" y="4479926"/>
            <a:ext cx="713657" cy="369332"/>
          </a:xfrm>
          <a:prstGeom prst="rect">
            <a:avLst/>
          </a:prstGeom>
          <a:solidFill>
            <a:srgbClr val="0000FF"/>
          </a:solidFill>
          <a:ln>
            <a:solidFill>
              <a:srgbClr val="008000"/>
            </a:solidFill>
          </a:ln>
        </p:spPr>
        <p:txBody>
          <a:bodyPr wrap="none">
            <a:spAutoFit/>
          </a:bodyPr>
          <a:lstStyle/>
          <a:p>
            <a:r>
              <a:rPr lang="en-US" sz="1800">
                <a:solidFill>
                  <a:schemeClr val="bg2"/>
                </a:solidFill>
                <a:latin typeface="CMU Serif" panose="02000603000000000000" pitchFamily="2" charset="0"/>
                <a:ea typeface="CMU Serif" panose="02000603000000000000" pitchFamily="2" charset="0"/>
                <a:cs typeface="CMU Serif" panose="02000603000000000000" pitchFamily="2" charset="0"/>
              </a:rPr>
              <a:t>Re~1</a:t>
            </a:r>
          </a:p>
        </p:txBody>
      </p:sp>
      <p:sp>
        <p:nvSpPr>
          <p:cNvPr id="23629" name="Rectangle 96"/>
          <p:cNvSpPr>
            <a:spLocks noChangeArrowheads="1"/>
          </p:cNvSpPr>
          <p:nvPr/>
        </p:nvSpPr>
        <p:spPr bwMode="auto">
          <a:xfrm>
            <a:off x="796635" y="4826144"/>
            <a:ext cx="181812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800" dirty="0">
                <a:solidFill>
                  <a:srgbClr val="000000"/>
                </a:solidFill>
                <a:latin typeface="CMU Serif" panose="02000603000000000000" pitchFamily="2" charset="0"/>
                <a:ea typeface="CMU Serif" panose="02000603000000000000" pitchFamily="2" charset="0"/>
                <a:cs typeface="CMU Serif" panose="02000603000000000000" pitchFamily="2" charset="0"/>
              </a:rPr>
              <a:t>Viscosity is not </a:t>
            </a:r>
          </a:p>
          <a:p>
            <a:r>
              <a:rPr lang="en-US" sz="1800" dirty="0">
                <a:solidFill>
                  <a:srgbClr val="000000"/>
                </a:solidFill>
                <a:latin typeface="CMU Serif" panose="02000603000000000000" pitchFamily="2" charset="0"/>
                <a:ea typeface="CMU Serif" panose="02000603000000000000" pitchFamily="2" charset="0"/>
                <a:cs typeface="CMU Serif" panose="02000603000000000000" pitchFamily="2" charset="0"/>
              </a:rPr>
              <a:t>   important</a:t>
            </a:r>
          </a:p>
        </p:txBody>
      </p:sp>
      <p:sp>
        <p:nvSpPr>
          <p:cNvPr id="23630" name="Rectangle 97"/>
          <p:cNvSpPr>
            <a:spLocks noChangeArrowheads="1"/>
          </p:cNvSpPr>
          <p:nvPr/>
        </p:nvSpPr>
        <p:spPr bwMode="auto">
          <a:xfrm>
            <a:off x="10020300" y="4773613"/>
            <a:ext cx="133882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800" dirty="0">
                <a:latin typeface="CMU Serif" panose="02000603000000000000" pitchFamily="2" charset="0"/>
                <a:ea typeface="CMU Serif" panose="02000603000000000000" pitchFamily="2" charset="0"/>
                <a:cs typeface="CMU Serif" panose="02000603000000000000" pitchFamily="2" charset="0"/>
              </a:rPr>
              <a:t> </a:t>
            </a:r>
            <a:r>
              <a:rPr lang="en-US" sz="1800" dirty="0">
                <a:solidFill>
                  <a:srgbClr val="000000"/>
                </a:solidFill>
                <a:latin typeface="CMU Serif" panose="02000603000000000000" pitchFamily="2" charset="0"/>
                <a:ea typeface="CMU Serif" panose="02000603000000000000" pitchFamily="2" charset="0"/>
                <a:cs typeface="CMU Serif" panose="02000603000000000000" pitchFamily="2" charset="0"/>
              </a:rPr>
              <a:t>  Viscous</a:t>
            </a:r>
          </a:p>
          <a:p>
            <a:r>
              <a:rPr lang="en-US" sz="1800" dirty="0">
                <a:solidFill>
                  <a:srgbClr val="000000"/>
                </a:solidFill>
                <a:latin typeface="CMU Serif" panose="02000603000000000000" pitchFamily="2" charset="0"/>
                <a:ea typeface="CMU Serif" panose="02000603000000000000" pitchFamily="2" charset="0"/>
                <a:cs typeface="CMU Serif" panose="02000603000000000000" pitchFamily="2" charset="0"/>
              </a:rPr>
              <a:t> dissipation</a:t>
            </a:r>
          </a:p>
        </p:txBody>
      </p:sp>
      <p:sp>
        <p:nvSpPr>
          <p:cNvPr id="23631" name="Rectangle 100"/>
          <p:cNvSpPr>
            <a:spLocks noChangeArrowheads="1"/>
          </p:cNvSpPr>
          <p:nvPr/>
        </p:nvSpPr>
        <p:spPr bwMode="auto">
          <a:xfrm>
            <a:off x="7192433" y="4710113"/>
            <a:ext cx="181812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dirty="0">
                <a:solidFill>
                  <a:srgbClr val="000000"/>
                </a:solidFill>
                <a:latin typeface="CMU Serif" panose="02000603000000000000" pitchFamily="2" charset="0"/>
                <a:ea typeface="CMU Serif" panose="02000603000000000000" pitchFamily="2" charset="0"/>
                <a:cs typeface="CMU Serif" panose="02000603000000000000" pitchFamily="2" charset="0"/>
              </a:rPr>
              <a:t>Viscosity is</a:t>
            </a:r>
            <a:r>
              <a:rPr lang="en-US" sz="1800" dirty="0">
                <a:solidFill>
                  <a:srgbClr val="000000"/>
                </a:solidFill>
                <a:latin typeface="CMU Serif" panose="02000603000000000000" pitchFamily="2" charset="0"/>
                <a:ea typeface="CMU Serif" panose="02000603000000000000" pitchFamily="2" charset="0"/>
                <a:cs typeface="CMU Serif" panose="02000603000000000000" pitchFamily="2" charset="0"/>
              </a:rPr>
              <a:t> not </a:t>
            </a:r>
          </a:p>
          <a:p>
            <a:r>
              <a:rPr lang="en-US" sz="1800" dirty="0">
                <a:solidFill>
                  <a:srgbClr val="000000"/>
                </a:solidFill>
                <a:latin typeface="CMU Serif" panose="02000603000000000000" pitchFamily="2" charset="0"/>
                <a:ea typeface="CMU Serif" panose="02000603000000000000" pitchFamily="2" charset="0"/>
                <a:cs typeface="CMU Serif" panose="02000603000000000000" pitchFamily="2" charset="0"/>
              </a:rPr>
              <a:t>important</a:t>
            </a:r>
          </a:p>
        </p:txBody>
      </p:sp>
      <p:sp>
        <p:nvSpPr>
          <p:cNvPr id="198748" name="Rectangle 92"/>
          <p:cNvSpPr>
            <a:spLocks noChangeArrowheads="1"/>
          </p:cNvSpPr>
          <p:nvPr/>
        </p:nvSpPr>
        <p:spPr bwMode="auto">
          <a:xfrm>
            <a:off x="406400" y="0"/>
            <a:ext cx="11785600" cy="954107"/>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p>
            <a:pPr>
              <a:defRPr/>
            </a:pPr>
            <a:r>
              <a:rPr lang="en-US" sz="2800" dirty="0">
                <a:solidFill>
                  <a:srgbClr val="000000"/>
                </a:solidFill>
                <a:latin typeface="CMU Serif" panose="02000603000000000000" pitchFamily="2" charset="0"/>
                <a:ea typeface="CMU Serif" panose="02000603000000000000" pitchFamily="2" charset="0"/>
                <a:cs typeface="CMU Serif" panose="02000603000000000000" pitchFamily="2" charset="0"/>
              </a:rPr>
              <a:t>Kolmogorov theory reveals order in chaos for incompressible hydro turbulence</a:t>
            </a:r>
          </a:p>
        </p:txBody>
      </p:sp>
      <p:sp>
        <p:nvSpPr>
          <p:cNvPr id="198749" name="Rectangle 93"/>
          <p:cNvSpPr>
            <a:spLocks noChangeArrowheads="1"/>
          </p:cNvSpPr>
          <p:nvPr/>
        </p:nvSpPr>
        <p:spPr bwMode="auto">
          <a:xfrm>
            <a:off x="2174585" y="5299219"/>
            <a:ext cx="184666" cy="369332"/>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defRPr/>
            </a:pPr>
            <a:endParaRPr lang="en-US" sz="1800">
              <a:latin typeface="CMU Serif" panose="02000603000000000000" pitchFamily="2" charset="0"/>
              <a:ea typeface="CMU Serif" panose="02000603000000000000" pitchFamily="2" charset="0"/>
              <a:cs typeface="CMU Serif" panose="02000603000000000000" pitchFamily="2" charset="0"/>
            </a:endParaRPr>
          </a:p>
        </p:txBody>
      </p:sp>
      <p:pic>
        <p:nvPicPr>
          <p:cNvPr id="23634" name="Picture 6" descr="Kolmogorov_6.jpg                                               00000028users                          00000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717" y="614157"/>
            <a:ext cx="1674283" cy="1892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2857669" y="4949593"/>
            <a:ext cx="931665" cy="369332"/>
          </a:xfrm>
          <a:prstGeom prst="rect">
            <a:avLst/>
          </a:prstGeom>
          <a:noFill/>
        </p:spPr>
        <p:txBody>
          <a:bodyPr wrap="non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Re&gt;&gt;1</a:t>
            </a:r>
          </a:p>
        </p:txBody>
      </p:sp>
    </p:spTree>
    <p:extLst>
      <p:ext uri="{BB962C8B-B14F-4D97-AF65-F5344CB8AC3E}">
        <p14:creationId xmlns:p14="http://schemas.microsoft.com/office/powerpoint/2010/main" val="191705123"/>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07A5-F49D-05B9-E50E-1186B458DEF8}"/>
            </a:ext>
          </a:extLst>
        </p:cNvPr>
        <p:cNvGrpSpPr/>
        <p:nvPr/>
      </p:nvGrpSpPr>
      <p:grpSpPr>
        <a:xfrm>
          <a:off x="0" y="0"/>
          <a:ext cx="0" cy="0"/>
          <a:chOff x="0" y="0"/>
          <a:chExt cx="0" cy="0"/>
        </a:xfrm>
      </p:grpSpPr>
      <p:sp>
        <p:nvSpPr>
          <p:cNvPr id="16" name="矩形 15">
            <a:extLst>
              <a:ext uri="{FF2B5EF4-FFF2-40B4-BE49-F238E27FC236}">
                <a16:creationId xmlns:a16="http://schemas.microsoft.com/office/drawing/2014/main" id="{0FA70118-2E48-DEF5-841D-D7D16713E29E}"/>
              </a:ext>
            </a:extLst>
          </p:cNvPr>
          <p:cNvSpPr/>
          <p:nvPr/>
        </p:nvSpPr>
        <p:spPr>
          <a:xfrm>
            <a:off x="-4746" y="122364"/>
            <a:ext cx="12196746" cy="584775"/>
          </a:xfrm>
          <a:prstGeom prst="rect">
            <a:avLst/>
          </a:prstGeom>
        </p:spPr>
        <p:txBody>
          <a:bodyPr wrap="square">
            <a:spAutoFit/>
          </a:bodyPr>
          <a:lstStyle/>
          <a:p>
            <a:pPr algn="l"/>
            <a:r>
              <a:rPr lang="en-US" altLang="zh-CN" sz="3200" dirty="0">
                <a:latin typeface="CMU Serif" panose="02000603000000000000" pitchFamily="2" charset="0"/>
                <a:ea typeface="CMU Serif" panose="02000603000000000000" pitchFamily="2" charset="0"/>
                <a:cs typeface="CMU Serif" panose="02000603000000000000" pitchFamily="2" charset="0"/>
                <a:sym typeface="+mn-ea"/>
              </a:rPr>
              <a:t>Typical magnetic field tracing method: synchrotron polarization</a:t>
            </a:r>
          </a:p>
        </p:txBody>
      </p:sp>
      <p:sp>
        <p:nvSpPr>
          <p:cNvPr id="7" name="文本框 112">
            <a:extLst>
              <a:ext uri="{FF2B5EF4-FFF2-40B4-BE49-F238E27FC236}">
                <a16:creationId xmlns:a16="http://schemas.microsoft.com/office/drawing/2014/main" id="{DA57F4C6-CCAE-51CB-CA16-A8C719857336}"/>
              </a:ext>
            </a:extLst>
          </p:cNvPr>
          <p:cNvSpPr txBox="1"/>
          <p:nvPr/>
        </p:nvSpPr>
        <p:spPr>
          <a:xfrm>
            <a:off x="479658" y="5229427"/>
            <a:ext cx="4762500" cy="461665"/>
          </a:xfrm>
          <a:prstGeom prst="rect">
            <a:avLst/>
          </a:prstGeom>
          <a:solidFill>
            <a:schemeClr val="tx1"/>
          </a:solidFill>
        </p:spPr>
        <p:txBody>
          <a:bodyPr wrap="square">
            <a:spAutoFit/>
          </a:bodyPr>
          <a:lstStyle/>
          <a:p>
            <a:pPr algn="ctr"/>
            <a:r>
              <a:rPr lang="en-US" altLang="zh-CN" sz="2400" i="0" dirty="0">
                <a:solidFill>
                  <a:srgbClr val="FFFF00"/>
                </a:solidFill>
                <a:effectLst/>
                <a:latin typeface="CMU Serif" panose="02000603000000000000" pitchFamily="2" charset="0"/>
                <a:ea typeface="CMU Serif" panose="02000603000000000000" pitchFamily="2" charset="0"/>
                <a:cs typeface="CMU Serif" panose="02000603000000000000" pitchFamily="2" charset="0"/>
              </a:rPr>
              <a:t>Synchrotron emission</a:t>
            </a:r>
          </a:p>
        </p:txBody>
      </p:sp>
      <p:pic>
        <p:nvPicPr>
          <p:cNvPr id="11" name="Picture 2" descr="NASA's Cosmos">
            <a:extLst>
              <a:ext uri="{FF2B5EF4-FFF2-40B4-BE49-F238E27FC236}">
                <a16:creationId xmlns:a16="http://schemas.microsoft.com/office/drawing/2014/main" id="{91E0E118-579E-8507-9353-700C66935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58" y="1300701"/>
            <a:ext cx="4762500" cy="36671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024197C-5CFC-3F48-E3C0-9297EB09D7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48"/>
          <a:stretch/>
        </p:blipFill>
        <p:spPr bwMode="auto">
          <a:xfrm>
            <a:off x="5706534" y="902086"/>
            <a:ext cx="6096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iverse | Free Full-Text | Cosmic-Ray Acceleration and Magnetic ...">
            <a:extLst>
              <a:ext uri="{FF2B5EF4-FFF2-40B4-BE49-F238E27FC236}">
                <a16:creationId xmlns:a16="http://schemas.microsoft.com/office/drawing/2014/main" id="{F759D344-88D6-FBC7-FDCA-8C81E8D426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16"/>
          <a:stretch/>
        </p:blipFill>
        <p:spPr bwMode="auto">
          <a:xfrm>
            <a:off x="5860851" y="3564636"/>
            <a:ext cx="2826600" cy="2743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9B33B2-A949-2D56-7234-89BAE9C739E5}"/>
              </a:ext>
            </a:extLst>
          </p:cNvPr>
          <p:cNvSpPr txBox="1"/>
          <p:nvPr/>
        </p:nvSpPr>
        <p:spPr>
          <a:xfrm>
            <a:off x="3825241" y="977764"/>
            <a:ext cx="2323254" cy="584775"/>
          </a:xfrm>
          <a:prstGeom prst="rect">
            <a:avLst/>
          </a:prstGeom>
          <a:noFill/>
        </p:spPr>
        <p:txBody>
          <a:bodyPr wrap="square" rtlCol="0">
            <a:spAutoFit/>
          </a:bodyPr>
          <a:lstStyle/>
          <a:p>
            <a:pPr algn="r"/>
            <a:r>
              <a:rPr lang="en-US" sz="1600" dirty="0">
                <a:latin typeface="CMU Serif" panose="02000603000000000000" pitchFamily="2" charset="0"/>
                <a:ea typeface="CMU Serif" panose="02000603000000000000" pitchFamily="2" charset="0"/>
                <a:cs typeface="CMU Serif" panose="02000603000000000000" pitchFamily="2" charset="0"/>
              </a:rPr>
              <a:t> van </a:t>
            </a:r>
            <a:r>
              <a:rPr lang="en-US" sz="1600" dirty="0" err="1">
                <a:latin typeface="CMU Serif" panose="02000603000000000000" pitchFamily="2" charset="0"/>
                <a:ea typeface="CMU Serif" panose="02000603000000000000" pitchFamily="2" charset="0"/>
                <a:cs typeface="CMU Serif" panose="02000603000000000000" pitchFamily="2" charset="0"/>
              </a:rPr>
              <a:t>Weeren</a:t>
            </a:r>
            <a:r>
              <a:rPr lang="en-US" sz="1600" dirty="0">
                <a:latin typeface="CMU Serif" panose="02000603000000000000" pitchFamily="2" charset="0"/>
                <a:ea typeface="CMU Serif" panose="02000603000000000000" pitchFamily="2" charset="0"/>
                <a:cs typeface="CMU Serif" panose="02000603000000000000" pitchFamily="2" charset="0"/>
              </a:rPr>
              <a:t> et al. (2019)</a:t>
            </a:r>
          </a:p>
        </p:txBody>
      </p:sp>
      <p:pic>
        <p:nvPicPr>
          <p:cNvPr id="4" name="Picture 3">
            <a:extLst>
              <a:ext uri="{FF2B5EF4-FFF2-40B4-BE49-F238E27FC236}">
                <a16:creationId xmlns:a16="http://schemas.microsoft.com/office/drawing/2014/main" id="{2AE867C5-624C-710E-0D50-8739D0369AD6}"/>
              </a:ext>
            </a:extLst>
          </p:cNvPr>
          <p:cNvPicPr>
            <a:picLocks noChangeAspect="1"/>
          </p:cNvPicPr>
          <p:nvPr/>
        </p:nvPicPr>
        <p:blipFill>
          <a:blip r:embed="rId6"/>
          <a:stretch>
            <a:fillRect/>
          </a:stretch>
        </p:blipFill>
        <p:spPr>
          <a:xfrm>
            <a:off x="9295554" y="3548982"/>
            <a:ext cx="2556000" cy="2514700"/>
          </a:xfrm>
          <a:prstGeom prst="rect">
            <a:avLst/>
          </a:prstGeom>
        </p:spPr>
      </p:pic>
      <p:sp>
        <p:nvSpPr>
          <p:cNvPr id="6" name="TextBox 5">
            <a:extLst>
              <a:ext uri="{FF2B5EF4-FFF2-40B4-BE49-F238E27FC236}">
                <a16:creationId xmlns:a16="http://schemas.microsoft.com/office/drawing/2014/main" id="{B303EFCF-9D13-94CA-15AC-C9162DC73761}"/>
              </a:ext>
            </a:extLst>
          </p:cNvPr>
          <p:cNvSpPr txBox="1"/>
          <p:nvPr/>
        </p:nvSpPr>
        <p:spPr>
          <a:xfrm>
            <a:off x="9853057" y="6015723"/>
            <a:ext cx="2323254" cy="338554"/>
          </a:xfrm>
          <a:prstGeom prst="rect">
            <a:avLst/>
          </a:prstGeom>
          <a:noFill/>
        </p:spPr>
        <p:txBody>
          <a:bodyPr wrap="square" rtlCol="0">
            <a:spAutoFit/>
          </a:bodyPr>
          <a:lstStyle/>
          <a:p>
            <a:pPr algn="r"/>
            <a:r>
              <a:rPr lang="en-US" sz="1600" dirty="0">
                <a:latin typeface="CMU Serif" panose="02000603000000000000" pitchFamily="2" charset="0"/>
                <a:ea typeface="CMU Serif" panose="02000603000000000000" pitchFamily="2" charset="0"/>
                <a:cs typeface="CMU Serif" panose="02000603000000000000" pitchFamily="2" charset="0"/>
              </a:rPr>
              <a:t>Bonafede et al. (2022)</a:t>
            </a:r>
          </a:p>
        </p:txBody>
      </p:sp>
      <p:sp>
        <p:nvSpPr>
          <p:cNvPr id="8" name="TextBox 7">
            <a:extLst>
              <a:ext uri="{FF2B5EF4-FFF2-40B4-BE49-F238E27FC236}">
                <a16:creationId xmlns:a16="http://schemas.microsoft.com/office/drawing/2014/main" id="{94B1716B-50A8-CFB8-E7C6-EFBE8B248F6C}"/>
              </a:ext>
            </a:extLst>
          </p:cNvPr>
          <p:cNvSpPr txBox="1"/>
          <p:nvPr/>
        </p:nvSpPr>
        <p:spPr>
          <a:xfrm>
            <a:off x="3812104" y="6000350"/>
            <a:ext cx="2323254" cy="338554"/>
          </a:xfrm>
          <a:prstGeom prst="rect">
            <a:avLst/>
          </a:prstGeom>
          <a:noFill/>
        </p:spPr>
        <p:txBody>
          <a:bodyPr wrap="square" rtlCol="0">
            <a:spAutoFit/>
          </a:bodyPr>
          <a:lstStyle/>
          <a:p>
            <a:pPr algn="r"/>
            <a:r>
              <a:rPr lang="en-US" sz="1600" dirty="0" err="1">
                <a:latin typeface="CMU Serif" panose="02000603000000000000" pitchFamily="2" charset="0"/>
                <a:ea typeface="CMU Serif" panose="02000603000000000000" pitchFamily="2" charset="0"/>
                <a:cs typeface="CMU Serif" panose="02000603000000000000" pitchFamily="2" charset="0"/>
              </a:rPr>
              <a:t>Wittor</a:t>
            </a:r>
            <a:r>
              <a:rPr lang="en-US" sz="1600" dirty="0">
                <a:latin typeface="CMU Serif" panose="02000603000000000000" pitchFamily="2" charset="0"/>
                <a:ea typeface="CMU Serif" panose="02000603000000000000" pitchFamily="2" charset="0"/>
                <a:cs typeface="CMU Serif" panose="02000603000000000000" pitchFamily="2" charset="0"/>
              </a:rPr>
              <a:t> Denis (2023)</a:t>
            </a:r>
          </a:p>
        </p:txBody>
      </p:sp>
    </p:spTree>
    <p:extLst>
      <p:ext uri="{BB962C8B-B14F-4D97-AF65-F5344CB8AC3E}">
        <p14:creationId xmlns:p14="http://schemas.microsoft.com/office/powerpoint/2010/main" val="9381218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026">
            <a:extLst>
              <a:ext uri="{FF2B5EF4-FFF2-40B4-BE49-F238E27FC236}">
                <a16:creationId xmlns:a16="http://schemas.microsoft.com/office/drawing/2014/main" id="{5B54AC52-8A5F-3140-AD3C-B8EBC0DFC6B0}"/>
              </a:ext>
            </a:extLst>
          </p:cNvPr>
          <p:cNvSpPr>
            <a:spLocks noChangeArrowheads="1"/>
          </p:cNvSpPr>
          <p:nvPr/>
        </p:nvSpPr>
        <p:spPr bwMode="auto">
          <a:xfrm>
            <a:off x="1576388" y="228600"/>
            <a:ext cx="90916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i="1">
                <a:solidFill>
                  <a:schemeClr val="tx1"/>
                </a:solidFill>
                <a:latin typeface="Arial Narrow" panose="020B0604020202020204" pitchFamily="34" charset="0"/>
                <a:ea typeface="ＭＳ Ｐゴシック" panose="020B0600070205080204" pitchFamily="34" charset="-128"/>
              </a:defRPr>
            </a:lvl1pPr>
            <a:lvl2pPr marL="742950" indent="-285750">
              <a:defRPr sz="2000" b="1" i="1">
                <a:solidFill>
                  <a:schemeClr val="tx1"/>
                </a:solidFill>
                <a:latin typeface="Arial Narrow" panose="020B0604020202020204" pitchFamily="34" charset="0"/>
                <a:ea typeface="ＭＳ Ｐゴシック" panose="020B0600070205080204" pitchFamily="34" charset="-128"/>
              </a:defRPr>
            </a:lvl2pPr>
            <a:lvl3pPr marL="1143000" indent="-228600">
              <a:defRPr sz="2000" b="1" i="1">
                <a:solidFill>
                  <a:schemeClr val="tx1"/>
                </a:solidFill>
                <a:latin typeface="Arial Narrow" panose="020B0604020202020204" pitchFamily="34" charset="0"/>
                <a:ea typeface="ＭＳ Ｐゴシック" panose="020B0600070205080204" pitchFamily="34" charset="-128"/>
              </a:defRPr>
            </a:lvl3pPr>
            <a:lvl4pPr marL="1600200" indent="-228600">
              <a:defRPr sz="2000" b="1" i="1">
                <a:solidFill>
                  <a:schemeClr val="tx1"/>
                </a:solidFill>
                <a:latin typeface="Arial Narrow" panose="020B0604020202020204" pitchFamily="34" charset="0"/>
                <a:ea typeface="ＭＳ Ｐゴシック" panose="020B0600070205080204" pitchFamily="34" charset="-128"/>
              </a:defRPr>
            </a:lvl4pPr>
            <a:lvl5pPr marL="2057400" indent="-228600">
              <a:defRPr sz="2000" b="1" i="1">
                <a:solidFill>
                  <a:schemeClr val="tx1"/>
                </a:solidFill>
                <a:latin typeface="Arial Narrow"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b="1" i="1">
                <a:solidFill>
                  <a:schemeClr val="tx1"/>
                </a:solidFill>
                <a:latin typeface="Arial Narrow"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b="1" i="1">
                <a:solidFill>
                  <a:schemeClr val="tx1"/>
                </a:solidFill>
                <a:latin typeface="Arial Narrow"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b="1" i="1">
                <a:solidFill>
                  <a:schemeClr val="tx1"/>
                </a:solidFill>
                <a:latin typeface="Arial Narrow"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b="1" i="1">
                <a:solidFill>
                  <a:schemeClr val="tx1"/>
                </a:solidFill>
                <a:latin typeface="Arial Narrow" panose="020B0604020202020204" pitchFamily="34" charset="0"/>
                <a:ea typeface="ＭＳ Ｐゴシック" panose="020B0600070205080204" pitchFamily="34" charset="-128"/>
              </a:defRPr>
            </a:lvl9pPr>
          </a:lstStyle>
          <a:p>
            <a:r>
              <a:rPr lang="en-US" altLang="en-US" sz="2800" b="0" i="0" dirty="0">
                <a:latin typeface="CMU Serif" panose="02000603000000000000" pitchFamily="2" charset="0"/>
                <a:ea typeface="CMU Serif" panose="02000603000000000000" pitchFamily="2" charset="0"/>
                <a:cs typeface="CMU Serif" panose="02000603000000000000" pitchFamily="2" charset="0"/>
              </a:rPr>
              <a:t>For turbulence the cascade is self-similar from the injection to the dissipation scales</a:t>
            </a:r>
          </a:p>
        </p:txBody>
      </p:sp>
      <p:pic>
        <p:nvPicPr>
          <p:cNvPr id="36866" name="Picture 1027" descr="&#10;turbb.tiff                                                     000D81A7Macintosh HD                   7C2624E3:">
            <a:extLst>
              <a:ext uri="{FF2B5EF4-FFF2-40B4-BE49-F238E27FC236}">
                <a16:creationId xmlns:a16="http://schemas.microsoft.com/office/drawing/2014/main" id="{FE09ABC7-5911-304A-A443-70979E962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28800"/>
            <a:ext cx="7950200" cy="461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673852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CACDA-CEF4-A347-96F9-86282CF5B251}"/>
              </a:ext>
            </a:extLst>
          </p:cNvPr>
          <p:cNvPicPr>
            <a:picLocks noChangeAspect="1"/>
          </p:cNvPicPr>
          <p:nvPr/>
        </p:nvPicPr>
        <p:blipFill>
          <a:blip r:embed="rId2"/>
          <a:stretch>
            <a:fillRect/>
          </a:stretch>
        </p:blipFill>
        <p:spPr>
          <a:xfrm>
            <a:off x="3880416" y="1711390"/>
            <a:ext cx="4805838" cy="3435220"/>
          </a:xfrm>
          <a:prstGeom prst="rect">
            <a:avLst/>
          </a:prstGeom>
        </p:spPr>
      </p:pic>
      <p:sp>
        <p:nvSpPr>
          <p:cNvPr id="4" name="Rectangle 20">
            <a:extLst>
              <a:ext uri="{FF2B5EF4-FFF2-40B4-BE49-F238E27FC236}">
                <a16:creationId xmlns:a16="http://schemas.microsoft.com/office/drawing/2014/main" id="{9BEB2060-A8AD-4449-A9DA-16ABCE2617C5}"/>
              </a:ext>
            </a:extLst>
          </p:cNvPr>
          <p:cNvSpPr>
            <a:spLocks noChangeArrowheads="1"/>
          </p:cNvSpPr>
          <p:nvPr/>
        </p:nvSpPr>
        <p:spPr bwMode="auto">
          <a:xfrm>
            <a:off x="6663779" y="4926571"/>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4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5" name="Rectangle 22">
            <a:extLst>
              <a:ext uri="{FF2B5EF4-FFF2-40B4-BE49-F238E27FC236}">
                <a16:creationId xmlns:a16="http://schemas.microsoft.com/office/drawing/2014/main" id="{CFC432D3-855A-FF46-BED6-86368DF9C87C}"/>
              </a:ext>
            </a:extLst>
          </p:cNvPr>
          <p:cNvSpPr>
            <a:spLocks noChangeArrowheads="1"/>
          </p:cNvSpPr>
          <p:nvPr/>
        </p:nvSpPr>
        <p:spPr bwMode="auto">
          <a:xfrm>
            <a:off x="4184274" y="3212214"/>
            <a:ext cx="184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4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6" name="Rectangle 27">
            <a:extLst>
              <a:ext uri="{FF2B5EF4-FFF2-40B4-BE49-F238E27FC236}">
                <a16:creationId xmlns:a16="http://schemas.microsoft.com/office/drawing/2014/main" id="{7C4CA130-7E85-9F4E-BA68-F011ABD50C80}"/>
              </a:ext>
            </a:extLst>
          </p:cNvPr>
          <p:cNvSpPr>
            <a:spLocks noChangeArrowheads="1"/>
          </p:cNvSpPr>
          <p:nvPr/>
        </p:nvSpPr>
        <p:spPr bwMode="auto">
          <a:xfrm>
            <a:off x="5381079" y="4874184"/>
            <a:ext cx="184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4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7" name="Rectangle 33">
            <a:extLst>
              <a:ext uri="{FF2B5EF4-FFF2-40B4-BE49-F238E27FC236}">
                <a16:creationId xmlns:a16="http://schemas.microsoft.com/office/drawing/2014/main" id="{21AB7F90-BADE-D94D-9871-6A8276D81160}"/>
              </a:ext>
            </a:extLst>
          </p:cNvPr>
          <p:cNvSpPr>
            <a:spLocks noChangeArrowheads="1"/>
          </p:cNvSpPr>
          <p:nvPr/>
        </p:nvSpPr>
        <p:spPr bwMode="auto">
          <a:xfrm>
            <a:off x="7527380" y="5075797"/>
            <a:ext cx="1158875"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14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8" name="TextBox 7">
            <a:extLst>
              <a:ext uri="{FF2B5EF4-FFF2-40B4-BE49-F238E27FC236}">
                <a16:creationId xmlns:a16="http://schemas.microsoft.com/office/drawing/2014/main" id="{F34364E5-C69D-6542-9B7B-EBA0BED4DC0B}"/>
              </a:ext>
            </a:extLst>
          </p:cNvPr>
          <p:cNvSpPr txBox="1"/>
          <p:nvPr/>
        </p:nvSpPr>
        <p:spPr>
          <a:xfrm>
            <a:off x="5804080" y="5862364"/>
            <a:ext cx="2097049" cy="338554"/>
          </a:xfrm>
          <a:prstGeom prst="rect">
            <a:avLst/>
          </a:prstGeom>
          <a:noFill/>
        </p:spPr>
        <p:txBody>
          <a:bodyPr wrap="none" rtlCol="0">
            <a:spAutoFit/>
          </a:bodyPr>
          <a:lstStyle/>
          <a:p>
            <a:r>
              <a:rPr lang="en-US" sz="1600" dirty="0">
                <a:latin typeface="CMU Serif" panose="02000603000000000000" pitchFamily="2" charset="0"/>
                <a:ea typeface="CMU Serif" panose="02000603000000000000" pitchFamily="2" charset="0"/>
                <a:cs typeface="CMU Serif" panose="02000603000000000000" pitchFamily="2" charset="0"/>
              </a:rPr>
              <a:t>Yuen, Ho &amp; AL 2021</a:t>
            </a:r>
          </a:p>
        </p:txBody>
      </p:sp>
      <p:sp>
        <p:nvSpPr>
          <p:cNvPr id="9" name="文字方塊 6">
            <a:extLst>
              <a:ext uri="{FF2B5EF4-FFF2-40B4-BE49-F238E27FC236}">
                <a16:creationId xmlns:a16="http://schemas.microsoft.com/office/drawing/2014/main" id="{21082AA1-6A2D-1844-B194-1AFC93BCC253}"/>
              </a:ext>
            </a:extLst>
          </p:cNvPr>
          <p:cNvSpPr txBox="1"/>
          <p:nvPr/>
        </p:nvSpPr>
        <p:spPr>
          <a:xfrm>
            <a:off x="4592503" y="4907006"/>
            <a:ext cx="706739" cy="276999"/>
          </a:xfrm>
          <a:prstGeom prst="rect">
            <a:avLst/>
          </a:prstGeom>
          <a:noFill/>
        </p:spPr>
        <p:txBody>
          <a:bodyPr wrap="square">
            <a:spAutoFit/>
          </a:bodyPr>
          <a:lstStyle/>
          <a:p>
            <a:pPr algn="ctr"/>
            <a:r>
              <a:rPr lang="en-US" sz="1200" dirty="0">
                <a:latin typeface="CMU Serif" panose="02000603000000000000" pitchFamily="2" charset="0"/>
                <a:ea typeface="CMU Serif" panose="02000603000000000000" pitchFamily="2" charset="0"/>
                <a:cs typeface="CMU Serif" panose="02000603000000000000" pitchFamily="2" charset="0"/>
              </a:rPr>
              <a:t>420 pc</a:t>
            </a:r>
          </a:p>
        </p:txBody>
      </p:sp>
      <p:sp>
        <p:nvSpPr>
          <p:cNvPr id="10" name="文字方塊 7">
            <a:extLst>
              <a:ext uri="{FF2B5EF4-FFF2-40B4-BE49-F238E27FC236}">
                <a16:creationId xmlns:a16="http://schemas.microsoft.com/office/drawing/2014/main" id="{FD2881A2-587A-8A42-9844-857E83775038}"/>
              </a:ext>
            </a:extLst>
          </p:cNvPr>
          <p:cNvSpPr txBox="1"/>
          <p:nvPr/>
        </p:nvSpPr>
        <p:spPr>
          <a:xfrm>
            <a:off x="5381080" y="4922147"/>
            <a:ext cx="706739" cy="276999"/>
          </a:xfrm>
          <a:prstGeom prst="rect">
            <a:avLst/>
          </a:prstGeom>
          <a:noFill/>
        </p:spPr>
        <p:txBody>
          <a:bodyPr wrap="square">
            <a:spAutoFit/>
          </a:bodyPr>
          <a:lstStyle/>
          <a:p>
            <a:pPr algn="ctr"/>
            <a:r>
              <a:rPr lang="en-US" sz="1200" dirty="0">
                <a:latin typeface="CMU Serif" panose="02000603000000000000" pitchFamily="2" charset="0"/>
                <a:ea typeface="CMU Serif" panose="02000603000000000000" pitchFamily="2" charset="0"/>
                <a:cs typeface="CMU Serif" panose="02000603000000000000" pitchFamily="2" charset="0"/>
              </a:rPr>
              <a:t>140pc</a:t>
            </a:r>
          </a:p>
        </p:txBody>
      </p:sp>
      <p:sp>
        <p:nvSpPr>
          <p:cNvPr id="11" name="文字方塊 8">
            <a:extLst>
              <a:ext uri="{FF2B5EF4-FFF2-40B4-BE49-F238E27FC236}">
                <a16:creationId xmlns:a16="http://schemas.microsoft.com/office/drawing/2014/main" id="{8535F6A5-3330-0A42-9BC0-65CBF6E10901}"/>
              </a:ext>
            </a:extLst>
          </p:cNvPr>
          <p:cNvSpPr txBox="1"/>
          <p:nvPr/>
        </p:nvSpPr>
        <p:spPr>
          <a:xfrm>
            <a:off x="6155746" y="4922147"/>
            <a:ext cx="706739" cy="276999"/>
          </a:xfrm>
          <a:prstGeom prst="rect">
            <a:avLst/>
          </a:prstGeom>
          <a:noFill/>
        </p:spPr>
        <p:txBody>
          <a:bodyPr wrap="square">
            <a:spAutoFit/>
          </a:bodyPr>
          <a:lstStyle/>
          <a:p>
            <a:pPr algn="ctr"/>
            <a:r>
              <a:rPr lang="en-US" sz="1200" dirty="0">
                <a:latin typeface="CMU Serif" panose="02000603000000000000" pitchFamily="2" charset="0"/>
                <a:ea typeface="CMU Serif" panose="02000603000000000000" pitchFamily="2" charset="0"/>
                <a:cs typeface="CMU Serif" panose="02000603000000000000" pitchFamily="2" charset="0"/>
              </a:rPr>
              <a:t>46.7pc</a:t>
            </a:r>
          </a:p>
        </p:txBody>
      </p:sp>
      <p:sp>
        <p:nvSpPr>
          <p:cNvPr id="12" name="文字方塊 9">
            <a:extLst>
              <a:ext uri="{FF2B5EF4-FFF2-40B4-BE49-F238E27FC236}">
                <a16:creationId xmlns:a16="http://schemas.microsoft.com/office/drawing/2014/main" id="{F1901645-5438-6142-98DC-729777EF3019}"/>
              </a:ext>
            </a:extLst>
          </p:cNvPr>
          <p:cNvSpPr txBox="1"/>
          <p:nvPr/>
        </p:nvSpPr>
        <p:spPr>
          <a:xfrm>
            <a:off x="7265454" y="4936682"/>
            <a:ext cx="706739" cy="276999"/>
          </a:xfrm>
          <a:prstGeom prst="rect">
            <a:avLst/>
          </a:prstGeom>
          <a:noFill/>
        </p:spPr>
        <p:txBody>
          <a:bodyPr wrap="square">
            <a:spAutoFit/>
          </a:bodyPr>
          <a:lstStyle/>
          <a:p>
            <a:pPr algn="ctr"/>
            <a:r>
              <a:rPr lang="en-US" sz="1200" dirty="0">
                <a:latin typeface="CMU Serif" panose="02000603000000000000" pitchFamily="2" charset="0"/>
                <a:ea typeface="CMU Serif" panose="02000603000000000000" pitchFamily="2" charset="0"/>
                <a:cs typeface="CMU Serif" panose="02000603000000000000" pitchFamily="2" charset="0"/>
              </a:rPr>
              <a:t>11.7pc</a:t>
            </a:r>
          </a:p>
        </p:txBody>
      </p:sp>
      <p:sp>
        <p:nvSpPr>
          <p:cNvPr id="13" name="文字方塊 10">
            <a:extLst>
              <a:ext uri="{FF2B5EF4-FFF2-40B4-BE49-F238E27FC236}">
                <a16:creationId xmlns:a16="http://schemas.microsoft.com/office/drawing/2014/main" id="{2E069D54-5F2A-4F46-A1A9-1DD9E53A6056}"/>
              </a:ext>
            </a:extLst>
          </p:cNvPr>
          <p:cNvSpPr txBox="1"/>
          <p:nvPr/>
        </p:nvSpPr>
        <p:spPr>
          <a:xfrm>
            <a:off x="8175420" y="4952027"/>
            <a:ext cx="706739" cy="276999"/>
          </a:xfrm>
          <a:prstGeom prst="rect">
            <a:avLst/>
          </a:prstGeom>
          <a:noFill/>
        </p:spPr>
        <p:txBody>
          <a:bodyPr wrap="square">
            <a:spAutoFit/>
          </a:bodyPr>
          <a:lstStyle/>
          <a:p>
            <a:pPr algn="ctr"/>
            <a:r>
              <a:rPr lang="en-US" sz="1200" dirty="0">
                <a:latin typeface="CMU Serif" panose="02000603000000000000" pitchFamily="2" charset="0"/>
                <a:ea typeface="CMU Serif" panose="02000603000000000000" pitchFamily="2" charset="0"/>
                <a:cs typeface="CMU Serif" panose="02000603000000000000" pitchFamily="2" charset="0"/>
              </a:rPr>
              <a:t>2.3pc</a:t>
            </a:r>
          </a:p>
        </p:txBody>
      </p:sp>
      <p:sp>
        <p:nvSpPr>
          <p:cNvPr id="14" name="文字方塊 2">
            <a:extLst>
              <a:ext uri="{FF2B5EF4-FFF2-40B4-BE49-F238E27FC236}">
                <a16:creationId xmlns:a16="http://schemas.microsoft.com/office/drawing/2014/main" id="{BA206E5C-4366-714D-84A8-ECE77C71BDA3}"/>
              </a:ext>
            </a:extLst>
          </p:cNvPr>
          <p:cNvSpPr txBox="1"/>
          <p:nvPr/>
        </p:nvSpPr>
        <p:spPr>
          <a:xfrm>
            <a:off x="5959540" y="5180861"/>
            <a:ext cx="1920240" cy="646331"/>
          </a:xfrm>
          <a:prstGeom prst="rect">
            <a:avLst/>
          </a:prstGeom>
          <a:noFill/>
        </p:spPr>
        <p:txBody>
          <a:bodyPr wrap="square" rtlCol="0">
            <a:spAutoFit/>
          </a:bodyPr>
          <a:lstStyle/>
          <a:p>
            <a:pPr algn="ctr"/>
            <a:r>
              <a:rPr lang="en-US" dirty="0">
                <a:latin typeface="CMU Serif" panose="02000603000000000000" pitchFamily="2" charset="0"/>
                <a:ea typeface="CMU Serif" panose="02000603000000000000" pitchFamily="2" charset="0"/>
                <a:cs typeface="CMU Serif" panose="02000603000000000000" pitchFamily="2" charset="0"/>
              </a:rPr>
              <a:t>Distance (degrees,pc)</a:t>
            </a:r>
          </a:p>
        </p:txBody>
      </p:sp>
      <p:grpSp>
        <p:nvGrpSpPr>
          <p:cNvPr id="2" name="组 3">
            <a:extLst>
              <a:ext uri="{FF2B5EF4-FFF2-40B4-BE49-F238E27FC236}">
                <a16:creationId xmlns:a16="http://schemas.microsoft.com/office/drawing/2014/main" id="{F613B80D-238A-9B77-E6D2-9FEA2B00F002}"/>
              </a:ext>
            </a:extLst>
          </p:cNvPr>
          <p:cNvGrpSpPr/>
          <p:nvPr/>
        </p:nvGrpSpPr>
        <p:grpSpPr>
          <a:xfrm>
            <a:off x="8807377" y="3016960"/>
            <a:ext cx="4330043" cy="4024010"/>
            <a:chOff x="5444417" y="1575872"/>
            <a:chExt cx="5034562" cy="5192302"/>
          </a:xfrm>
        </p:grpSpPr>
        <p:grpSp>
          <p:nvGrpSpPr>
            <p:cNvPr id="16" name="组 4">
              <a:extLst>
                <a:ext uri="{FF2B5EF4-FFF2-40B4-BE49-F238E27FC236}">
                  <a16:creationId xmlns:a16="http://schemas.microsoft.com/office/drawing/2014/main" id="{4DD79D59-1AAA-5E2C-3EB1-8AB6A587C94A}"/>
                </a:ext>
              </a:extLst>
            </p:cNvPr>
            <p:cNvGrpSpPr/>
            <p:nvPr/>
          </p:nvGrpSpPr>
          <p:grpSpPr>
            <a:xfrm>
              <a:off x="5444417" y="1575872"/>
              <a:ext cx="5034562" cy="5192302"/>
              <a:chOff x="3093989" y="1193362"/>
              <a:chExt cx="6252162" cy="6275586"/>
            </a:xfrm>
          </p:grpSpPr>
          <p:pic>
            <p:nvPicPr>
              <p:cNvPr id="18" name="Picture 4">
                <a:extLst>
                  <a:ext uri="{FF2B5EF4-FFF2-40B4-BE49-F238E27FC236}">
                    <a16:creationId xmlns:a16="http://schemas.microsoft.com/office/drawing/2014/main" id="{DF453B1F-E3CC-A0DF-A158-85ECB4BFB665}"/>
                  </a:ext>
                </a:extLst>
              </p:cNvPr>
              <p:cNvPicPr>
                <a:picLocks noChangeAspect="1" noChangeArrowheads="1"/>
              </p:cNvPicPr>
              <p:nvPr/>
            </p:nvPicPr>
            <p:blipFill rotWithShape="1">
              <a:blip r:embed="rId3">
                <a:biLevel thresh="75000"/>
                <a:extLst>
                  <a:ext uri="{BEBA8EAE-BF5A-486C-A8C5-ECC9F3942E4B}">
                    <a14:imgProps xmlns:a14="http://schemas.microsoft.com/office/drawing/2010/main">
                      <a14:imgLayer r:embed="rId4">
                        <a14:imgEffect>
                          <a14:sharpenSoften amount="50000"/>
                        </a14:imgEffect>
                        <a14:imgEffect>
                          <a14:colorTemperature colorTemp="112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r="6628" b="9577"/>
              <a:stretch/>
            </p:blipFill>
            <p:spPr bwMode="auto">
              <a:xfrm>
                <a:off x="3240808" y="1193362"/>
                <a:ext cx="4684403" cy="5692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9" name="Rectangle 6">
                <a:extLst>
                  <a:ext uri="{FF2B5EF4-FFF2-40B4-BE49-F238E27FC236}">
                    <a16:creationId xmlns:a16="http://schemas.microsoft.com/office/drawing/2014/main" id="{97CA54CE-58D9-858C-B37C-A24656AA0340}"/>
                  </a:ext>
                </a:extLst>
              </p:cNvPr>
              <p:cNvSpPr>
                <a:spLocks/>
              </p:cNvSpPr>
              <p:nvPr/>
            </p:nvSpPr>
            <p:spPr bwMode="auto">
              <a:xfrm>
                <a:off x="3093989" y="6987687"/>
                <a:ext cx="6252162" cy="481261"/>
              </a:xfrm>
              <a:prstGeom prst="rect">
                <a:avLst/>
              </a:prstGeom>
              <a:noFill/>
              <a:ln>
                <a:noFill/>
              </a:ln>
            </p:spPr>
            <p:txBody>
              <a:bodyPr lIns="38100" tIns="38100" rIns="38100" bIns="38100" anchor="ctr"/>
              <a:lstStyle/>
              <a:p>
                <a:pPr algn="l"/>
                <a:r>
                  <a:rPr lang="en-US" altLang="zh-CN" sz="15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Armstrong+ 95;  </a:t>
                </a:r>
                <a:r>
                  <a:rPr lang="en-US" altLang="zh-CN" sz="1500" dirty="0" err="1">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Chepurnov</a:t>
                </a:r>
                <a:r>
                  <a:rPr lang="en-US" altLang="zh-CN" sz="15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 &amp; AL 09 </a:t>
                </a:r>
              </a:p>
              <a:p>
                <a:pPr algn="l"/>
                <a:endParaRPr lang="en-US" altLang="zh-CN" sz="15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endParaRPr>
              </a:p>
            </p:txBody>
          </p:sp>
        </p:grpSp>
        <p:sp>
          <p:nvSpPr>
            <p:cNvPr id="17" name="文本框 6">
              <a:extLst>
                <a:ext uri="{FF2B5EF4-FFF2-40B4-BE49-F238E27FC236}">
                  <a16:creationId xmlns:a16="http://schemas.microsoft.com/office/drawing/2014/main" id="{E6EBCCE9-739C-B944-3CC4-19FE95FB01E5}"/>
                </a:ext>
              </a:extLst>
            </p:cNvPr>
            <p:cNvSpPr txBox="1"/>
            <p:nvPr/>
          </p:nvSpPr>
          <p:spPr>
            <a:xfrm>
              <a:off x="6274275" y="4669401"/>
              <a:ext cx="2393517" cy="416990"/>
            </a:xfrm>
            <a:prstGeom prst="rect">
              <a:avLst/>
            </a:prstGeom>
            <a:noFill/>
          </p:spPr>
          <p:txBody>
            <a:bodyPr wrap="none" rtlCol="0">
              <a:spAutoFit/>
            </a:bodyPr>
            <a:lstStyle/>
            <a:p>
              <a:r>
                <a:rPr kumimoji="1" lang="en-US" altLang="zh-CN" sz="1500" dirty="0">
                  <a:solidFill>
                    <a:srgbClr val="FF0000"/>
                  </a:solidFill>
                  <a:latin typeface="CMU Serif" panose="02000603000000000000" pitchFamily="2" charset="0"/>
                  <a:ea typeface="CMU Serif" panose="02000603000000000000" pitchFamily="2" charset="0"/>
                  <a:cs typeface="CMU Serif" panose="02000603000000000000" pitchFamily="2" charset="0"/>
                </a:rPr>
                <a:t>Kolmogorov spectrum</a:t>
              </a:r>
              <a:endParaRPr kumimoji="1" lang="zh-CN" altLang="en-US" sz="1500" dirty="0">
                <a:solidFill>
                  <a:srgbClr val="FF0000"/>
                </a:solidFill>
                <a:latin typeface="CMU Serif" panose="02000603000000000000" pitchFamily="2" charset="0"/>
                <a:cs typeface="CMU Serif" panose="02000603000000000000" pitchFamily="2" charset="0"/>
              </a:endParaRPr>
            </a:p>
          </p:txBody>
        </p:sp>
      </p:grpSp>
      <p:sp>
        <p:nvSpPr>
          <p:cNvPr id="20" name="文本框 11">
            <a:extLst>
              <a:ext uri="{FF2B5EF4-FFF2-40B4-BE49-F238E27FC236}">
                <a16:creationId xmlns:a16="http://schemas.microsoft.com/office/drawing/2014/main" id="{96DBDF8C-32BD-A2D8-2352-A14E3B0EFDDF}"/>
              </a:ext>
            </a:extLst>
          </p:cNvPr>
          <p:cNvSpPr txBox="1"/>
          <p:nvPr/>
        </p:nvSpPr>
        <p:spPr>
          <a:xfrm>
            <a:off x="9649761" y="2392192"/>
            <a:ext cx="2279791" cy="369332"/>
          </a:xfrm>
          <a:prstGeom prst="rect">
            <a:avLst/>
          </a:prstGeom>
          <a:noFill/>
        </p:spPr>
        <p:txBody>
          <a:bodyPr wrap="none" rtlCol="0">
            <a:spAutoFit/>
          </a:bodyPr>
          <a:lstStyle/>
          <a:p>
            <a:r>
              <a:rPr kumimoji="1" lang="en-US" altLang="zh-CN" sz="1800" dirty="0">
                <a:solidFill>
                  <a:srgbClr val="660066"/>
                </a:solidFill>
                <a:latin typeface="CMU Serif" panose="02000603000000000000" pitchFamily="2" charset="0"/>
                <a:ea typeface="CMU Serif" panose="02000603000000000000" pitchFamily="2" charset="0"/>
                <a:cs typeface="CMU Serif" panose="02000603000000000000" pitchFamily="2" charset="0"/>
              </a:rPr>
              <a:t>Interstellar Medium </a:t>
            </a:r>
            <a:endParaRPr kumimoji="1" lang="zh-CN" altLang="en-US" sz="1800" dirty="0">
              <a:solidFill>
                <a:srgbClr val="660066"/>
              </a:solidFill>
              <a:latin typeface="CMU Serif" panose="02000603000000000000" pitchFamily="2" charset="0"/>
              <a:cs typeface="CMU Serif" panose="02000603000000000000" pitchFamily="2" charset="0"/>
            </a:endParaRPr>
          </a:p>
        </p:txBody>
      </p:sp>
      <p:pic>
        <p:nvPicPr>
          <p:cNvPr id="21" name="图片 12" descr="BTurb.gif">
            <a:extLst>
              <a:ext uri="{FF2B5EF4-FFF2-40B4-BE49-F238E27FC236}">
                <a16:creationId xmlns:a16="http://schemas.microsoft.com/office/drawing/2014/main" id="{DEB8E0D0-F3F3-FCDA-70E4-F0C8B940C3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518" y="1249725"/>
            <a:ext cx="3506781" cy="2489012"/>
          </a:xfrm>
          <a:prstGeom prst="rect">
            <a:avLst/>
          </a:prstGeom>
        </p:spPr>
      </p:pic>
      <p:sp>
        <p:nvSpPr>
          <p:cNvPr id="22" name="文本框 13">
            <a:extLst>
              <a:ext uri="{FF2B5EF4-FFF2-40B4-BE49-F238E27FC236}">
                <a16:creationId xmlns:a16="http://schemas.microsoft.com/office/drawing/2014/main" id="{7AB4462C-F52E-253D-32CC-E4C8B01E5E0B}"/>
              </a:ext>
            </a:extLst>
          </p:cNvPr>
          <p:cNvSpPr txBox="1"/>
          <p:nvPr/>
        </p:nvSpPr>
        <p:spPr>
          <a:xfrm>
            <a:off x="10069210" y="2707657"/>
            <a:ext cx="1951175" cy="323165"/>
          </a:xfrm>
          <a:prstGeom prst="rect">
            <a:avLst/>
          </a:prstGeom>
          <a:noFill/>
        </p:spPr>
        <p:txBody>
          <a:bodyPr wrap="none" rtlCol="0">
            <a:spAutoFit/>
          </a:bodyPr>
          <a:lstStyle/>
          <a:p>
            <a:r>
              <a:rPr kumimoji="1" lang="en-US" altLang="zh-CN" sz="1500" dirty="0">
                <a:latin typeface="CMU Serif" panose="02000603000000000000" pitchFamily="2" charset="0"/>
                <a:ea typeface="CMU Serif" panose="02000603000000000000" pitchFamily="2" charset="0"/>
                <a:cs typeface="CMU Serif" panose="02000603000000000000" pitchFamily="2" charset="0"/>
              </a:rPr>
              <a:t>Density fluctuations </a:t>
            </a:r>
            <a:endParaRPr kumimoji="1" lang="zh-CN" altLang="en-US" sz="1500" dirty="0">
              <a:latin typeface="CMU Serif" panose="02000603000000000000" pitchFamily="2" charset="0"/>
              <a:cs typeface="CMU Serif" panose="02000603000000000000" pitchFamily="2" charset="0"/>
            </a:endParaRPr>
          </a:p>
        </p:txBody>
      </p:sp>
      <p:sp>
        <p:nvSpPr>
          <p:cNvPr id="23" name="文本框 14">
            <a:extLst>
              <a:ext uri="{FF2B5EF4-FFF2-40B4-BE49-F238E27FC236}">
                <a16:creationId xmlns:a16="http://schemas.microsoft.com/office/drawing/2014/main" id="{05AE3045-1D7C-80B2-5730-D830958849C3}"/>
              </a:ext>
            </a:extLst>
          </p:cNvPr>
          <p:cNvSpPr txBox="1"/>
          <p:nvPr/>
        </p:nvSpPr>
        <p:spPr>
          <a:xfrm>
            <a:off x="1343576" y="934450"/>
            <a:ext cx="2082621" cy="323165"/>
          </a:xfrm>
          <a:prstGeom prst="rect">
            <a:avLst/>
          </a:prstGeom>
          <a:noFill/>
        </p:spPr>
        <p:txBody>
          <a:bodyPr wrap="none" rtlCol="0">
            <a:spAutoFit/>
          </a:bodyPr>
          <a:lstStyle/>
          <a:p>
            <a:r>
              <a:rPr kumimoji="1" lang="en-US" altLang="zh-CN" sz="1500" dirty="0">
                <a:latin typeface="CMU Serif" panose="02000603000000000000" pitchFamily="2" charset="0"/>
                <a:ea typeface="CMU Serif" panose="02000603000000000000" pitchFamily="2" charset="0"/>
                <a:cs typeface="CMU Serif" panose="02000603000000000000" pitchFamily="2" charset="0"/>
              </a:rPr>
              <a:t>Magnetic fluctuations </a:t>
            </a:r>
            <a:endParaRPr kumimoji="1" lang="zh-CN" altLang="en-US" sz="1500" dirty="0">
              <a:latin typeface="CMU Serif" panose="02000603000000000000" pitchFamily="2" charset="0"/>
              <a:cs typeface="CMU Serif" panose="02000603000000000000" pitchFamily="2" charset="0"/>
            </a:endParaRPr>
          </a:p>
        </p:txBody>
      </p:sp>
      <p:sp>
        <p:nvSpPr>
          <p:cNvPr id="24" name="矩形 15">
            <a:extLst>
              <a:ext uri="{FF2B5EF4-FFF2-40B4-BE49-F238E27FC236}">
                <a16:creationId xmlns:a16="http://schemas.microsoft.com/office/drawing/2014/main" id="{48A4EA26-A77D-DBDD-7BDC-4922187469AC}"/>
              </a:ext>
            </a:extLst>
          </p:cNvPr>
          <p:cNvSpPr/>
          <p:nvPr/>
        </p:nvSpPr>
        <p:spPr>
          <a:xfrm>
            <a:off x="1125711" y="672220"/>
            <a:ext cx="2249334" cy="369332"/>
          </a:xfrm>
          <a:prstGeom prst="rect">
            <a:avLst/>
          </a:prstGeom>
          <a:noFill/>
        </p:spPr>
        <p:txBody>
          <a:bodyPr wrap="none" rtlCol="0">
            <a:spAutoFit/>
          </a:bodyPr>
          <a:lstStyle/>
          <a:p>
            <a:r>
              <a:rPr kumimoji="1" lang="en-US" altLang="zh-CN" sz="1800" dirty="0">
                <a:solidFill>
                  <a:srgbClr val="660066"/>
                </a:solidFill>
                <a:latin typeface="CMU Serif" panose="02000603000000000000" pitchFamily="2" charset="0"/>
                <a:ea typeface="CMU Serif" panose="02000603000000000000" pitchFamily="2" charset="0"/>
                <a:cs typeface="CMU Serif" panose="02000603000000000000" pitchFamily="2" charset="0"/>
              </a:rPr>
              <a:t>Clusters of Galaxies</a:t>
            </a:r>
            <a:endParaRPr kumimoji="1" lang="zh-CN" altLang="en-US" sz="1800" dirty="0">
              <a:solidFill>
                <a:srgbClr val="660066"/>
              </a:solidFill>
              <a:latin typeface="CMU Serif" panose="02000603000000000000" pitchFamily="2" charset="0"/>
              <a:cs typeface="CMU Serif" panose="02000603000000000000" pitchFamily="2" charset="0"/>
            </a:endParaRPr>
          </a:p>
        </p:txBody>
      </p:sp>
      <p:sp>
        <p:nvSpPr>
          <p:cNvPr id="25" name="文本框 16">
            <a:extLst>
              <a:ext uri="{FF2B5EF4-FFF2-40B4-BE49-F238E27FC236}">
                <a16:creationId xmlns:a16="http://schemas.microsoft.com/office/drawing/2014/main" id="{D0EF123F-24FB-4BDA-CF55-104E68942D22}"/>
              </a:ext>
            </a:extLst>
          </p:cNvPr>
          <p:cNvSpPr txBox="1"/>
          <p:nvPr/>
        </p:nvSpPr>
        <p:spPr>
          <a:xfrm>
            <a:off x="1689322" y="3785327"/>
            <a:ext cx="1914307" cy="323165"/>
          </a:xfrm>
          <a:prstGeom prst="rect">
            <a:avLst/>
          </a:prstGeom>
          <a:noFill/>
        </p:spPr>
        <p:txBody>
          <a:bodyPr wrap="none" rtlCol="0">
            <a:spAutoFit/>
          </a:bodyPr>
          <a:lstStyle/>
          <a:p>
            <a:r>
              <a:rPr kumimoji="1" lang="en-US" altLang="zh-CN" sz="1500" dirty="0">
                <a:latin typeface="CMU Serif" panose="02000603000000000000" pitchFamily="2" charset="0"/>
                <a:ea typeface="CMU Serif" panose="02000603000000000000" pitchFamily="2" charset="0"/>
                <a:cs typeface="CMU Serif" panose="02000603000000000000" pitchFamily="2" charset="0"/>
              </a:rPr>
              <a:t>Vogt &amp; </a:t>
            </a:r>
            <a:r>
              <a:rPr kumimoji="1" lang="en-US" altLang="zh-CN" sz="1500" dirty="0" err="1">
                <a:latin typeface="CMU Serif" panose="02000603000000000000" pitchFamily="2" charset="0"/>
                <a:ea typeface="CMU Serif" panose="02000603000000000000" pitchFamily="2" charset="0"/>
                <a:cs typeface="CMU Serif" panose="02000603000000000000" pitchFamily="2" charset="0"/>
              </a:rPr>
              <a:t>EnBlin</a:t>
            </a:r>
            <a:r>
              <a:rPr kumimoji="1" lang="en-US" altLang="zh-CN" sz="1500" dirty="0">
                <a:latin typeface="CMU Serif" panose="02000603000000000000" pitchFamily="2" charset="0"/>
                <a:ea typeface="CMU Serif" panose="02000603000000000000" pitchFamily="2" charset="0"/>
                <a:cs typeface="CMU Serif" panose="02000603000000000000" pitchFamily="2" charset="0"/>
              </a:rPr>
              <a:t> 2005</a:t>
            </a:r>
            <a:endParaRPr kumimoji="1" lang="zh-CN" altLang="en-US" sz="1500" dirty="0">
              <a:latin typeface="CMU Serif" panose="02000603000000000000" pitchFamily="2" charset="0"/>
              <a:cs typeface="CMU Serif" panose="02000603000000000000" pitchFamily="2" charset="0"/>
            </a:endParaRPr>
          </a:p>
        </p:txBody>
      </p:sp>
      <p:sp>
        <p:nvSpPr>
          <p:cNvPr id="26" name="TextBox 25">
            <a:extLst>
              <a:ext uri="{FF2B5EF4-FFF2-40B4-BE49-F238E27FC236}">
                <a16:creationId xmlns:a16="http://schemas.microsoft.com/office/drawing/2014/main" id="{DAEBAA71-77D5-3823-9E76-887FA77BC83C}"/>
              </a:ext>
            </a:extLst>
          </p:cNvPr>
          <p:cNvSpPr txBox="1"/>
          <p:nvPr/>
        </p:nvSpPr>
        <p:spPr>
          <a:xfrm>
            <a:off x="2190832" y="-3634"/>
            <a:ext cx="7992894" cy="523220"/>
          </a:xfrm>
          <a:prstGeom prst="rect">
            <a:avLst/>
          </a:prstGeom>
          <a:noFill/>
        </p:spPr>
        <p:txBody>
          <a:bodyPr wrap="none" rtlCol="0">
            <a:spAutoFit/>
          </a:bodyPr>
          <a:lstStyle/>
          <a:p>
            <a:r>
              <a:rPr lang="en-US" sz="2800" i="0" dirty="0">
                <a:latin typeface="CMU Serif" panose="02000603000000000000" pitchFamily="2" charset="0"/>
                <a:ea typeface="CMU Serif" panose="02000603000000000000" pitchFamily="2" charset="0"/>
                <a:cs typeface="CMU Serif" panose="02000603000000000000" pitchFamily="2" charset="0"/>
              </a:rPr>
              <a:t>Kolmogorov spectrum is common in Astrophysics</a:t>
            </a:r>
          </a:p>
        </p:txBody>
      </p:sp>
      <p:sp>
        <p:nvSpPr>
          <p:cNvPr id="27" name="TextBox 26">
            <a:extLst>
              <a:ext uri="{FF2B5EF4-FFF2-40B4-BE49-F238E27FC236}">
                <a16:creationId xmlns:a16="http://schemas.microsoft.com/office/drawing/2014/main" id="{6653CA51-7655-FE87-15C4-84A1CBD14163}"/>
              </a:ext>
            </a:extLst>
          </p:cNvPr>
          <p:cNvSpPr txBox="1"/>
          <p:nvPr/>
        </p:nvSpPr>
        <p:spPr>
          <a:xfrm>
            <a:off x="5214418" y="902058"/>
            <a:ext cx="2279791" cy="369332"/>
          </a:xfrm>
          <a:prstGeom prst="rect">
            <a:avLst/>
          </a:prstGeom>
          <a:noFill/>
        </p:spPr>
        <p:txBody>
          <a:bodyPr wrap="none" rtlCol="0">
            <a:spAutoFit/>
          </a:bodyPr>
          <a:lstStyle/>
          <a:p>
            <a:r>
              <a:rPr kumimoji="1" lang="en-US" altLang="zh-CN" sz="1800" dirty="0">
                <a:solidFill>
                  <a:srgbClr val="660066"/>
                </a:solidFill>
                <a:latin typeface="CMU Serif" panose="02000603000000000000" pitchFamily="2" charset="0"/>
                <a:ea typeface="CMU Serif" panose="02000603000000000000" pitchFamily="2" charset="0"/>
                <a:cs typeface="CMU Serif" panose="02000603000000000000" pitchFamily="2" charset="0"/>
              </a:rPr>
              <a:t>Interstellar Medium </a:t>
            </a:r>
            <a:endParaRPr kumimoji="1" lang="zh-CN" altLang="en-US" sz="1800" dirty="0">
              <a:solidFill>
                <a:srgbClr val="660066"/>
              </a:solidFill>
              <a:latin typeface="CMU Serif" panose="02000603000000000000" pitchFamily="2" charset="0"/>
              <a:cs typeface="CMU Serif" panose="02000603000000000000" pitchFamily="2" charset="0"/>
            </a:endParaRPr>
          </a:p>
        </p:txBody>
      </p:sp>
      <p:sp>
        <p:nvSpPr>
          <p:cNvPr id="28" name="TextBox 27">
            <a:extLst>
              <a:ext uri="{FF2B5EF4-FFF2-40B4-BE49-F238E27FC236}">
                <a16:creationId xmlns:a16="http://schemas.microsoft.com/office/drawing/2014/main" id="{30C39FCC-A58E-6561-9BFF-9DC04ED9B2A6}"/>
              </a:ext>
            </a:extLst>
          </p:cNvPr>
          <p:cNvSpPr txBox="1"/>
          <p:nvPr/>
        </p:nvSpPr>
        <p:spPr>
          <a:xfrm>
            <a:off x="5381079" y="1249725"/>
            <a:ext cx="2121093" cy="338554"/>
          </a:xfrm>
          <a:prstGeom prst="rect">
            <a:avLst/>
          </a:prstGeom>
          <a:noFill/>
        </p:spPr>
        <p:txBody>
          <a:bodyPr wrap="none" rtlCol="0">
            <a:spAutoFit/>
          </a:bodyPr>
          <a:lstStyle/>
          <a:p>
            <a:r>
              <a:rPr kumimoji="1" lang="en-US" altLang="zh-CN" sz="1600" dirty="0">
                <a:latin typeface="CMU Serif" panose="02000603000000000000" pitchFamily="2" charset="0"/>
                <a:ea typeface="CMU Serif" panose="02000603000000000000" pitchFamily="2" charset="0"/>
                <a:cs typeface="CMU Serif" panose="02000603000000000000" pitchFamily="2" charset="0"/>
              </a:rPr>
              <a:t>Velocity fluctuations </a:t>
            </a:r>
            <a:endParaRPr kumimoji="1" lang="zh-CN" altLang="en-US" sz="1600" dirty="0">
              <a:latin typeface="CMU Serif" panose="02000603000000000000" pitchFamily="2" charset="0"/>
              <a:cs typeface="CMU Serif" panose="02000603000000000000" pitchFamily="2" charset="0"/>
            </a:endParaRPr>
          </a:p>
        </p:txBody>
      </p:sp>
      <p:sp>
        <p:nvSpPr>
          <p:cNvPr id="30" name="TextBox 29">
            <a:extLst>
              <a:ext uri="{FF2B5EF4-FFF2-40B4-BE49-F238E27FC236}">
                <a16:creationId xmlns:a16="http://schemas.microsoft.com/office/drawing/2014/main" id="{1BE1C67A-8E21-7462-6A34-33B13BC69ABC}"/>
              </a:ext>
            </a:extLst>
          </p:cNvPr>
          <p:cNvSpPr txBox="1"/>
          <p:nvPr/>
        </p:nvSpPr>
        <p:spPr>
          <a:xfrm>
            <a:off x="4894578" y="3735989"/>
            <a:ext cx="1600118" cy="369332"/>
          </a:xfrm>
          <a:prstGeom prst="rect">
            <a:avLst/>
          </a:prstGeom>
          <a:noFill/>
        </p:spPr>
        <p:txBody>
          <a:bodyPr wrap="non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Taurus region</a:t>
            </a:r>
          </a:p>
        </p:txBody>
      </p:sp>
    </p:spTree>
    <p:extLst>
      <p:ext uri="{BB962C8B-B14F-4D97-AF65-F5344CB8AC3E}">
        <p14:creationId xmlns:p14="http://schemas.microsoft.com/office/powerpoint/2010/main" val="4228219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6199709" y="1483582"/>
            <a:ext cx="5773391" cy="5365346"/>
            <a:chOff x="5444417" y="1575872"/>
            <a:chExt cx="5034562" cy="5192302"/>
          </a:xfrm>
        </p:grpSpPr>
        <p:grpSp>
          <p:nvGrpSpPr>
            <p:cNvPr id="5" name="组 4"/>
            <p:cNvGrpSpPr/>
            <p:nvPr/>
          </p:nvGrpSpPr>
          <p:grpSpPr>
            <a:xfrm>
              <a:off x="5444417" y="1575872"/>
              <a:ext cx="5034562" cy="5192302"/>
              <a:chOff x="3093989" y="1193362"/>
              <a:chExt cx="6252162" cy="6275586"/>
            </a:xfrm>
          </p:grpSpPr>
          <p:pic>
            <p:nvPicPr>
              <p:cNvPr id="9" name="Picture 4"/>
              <p:cNvPicPr>
                <a:picLocks noChangeAspect="1" noChangeArrowheads="1"/>
              </p:cNvPicPr>
              <p:nvPr/>
            </p:nvPicPr>
            <p:blipFill rotWithShape="1">
              <a:blip r:embed="rId2">
                <a:biLevel thresh="75000"/>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r="6628" b="9577"/>
              <a:stretch/>
            </p:blipFill>
            <p:spPr bwMode="auto">
              <a:xfrm>
                <a:off x="3240808" y="1193362"/>
                <a:ext cx="4684403" cy="5692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0" name="Rectangle 6"/>
              <p:cNvSpPr>
                <a:spLocks/>
              </p:cNvSpPr>
              <p:nvPr/>
            </p:nvSpPr>
            <p:spPr bwMode="auto">
              <a:xfrm>
                <a:off x="3093989" y="6987687"/>
                <a:ext cx="6252162" cy="481261"/>
              </a:xfrm>
              <a:prstGeom prst="rect">
                <a:avLst/>
              </a:prstGeom>
              <a:noFill/>
              <a:ln>
                <a:noFill/>
              </a:ln>
            </p:spPr>
            <p:txBody>
              <a:bodyPr lIns="50800" tIns="50800" rIns="50800" bIns="50800" anchor="ctr"/>
              <a:lstStyle/>
              <a:p>
                <a:pPr algn="l"/>
                <a:r>
                  <a:rPr lang="en-US" altLang="zh-CN"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Armstrong+ 95;  </a:t>
                </a:r>
                <a:r>
                  <a:rPr lang="en-US" altLang="zh-CN" dirty="0" err="1">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Chepurnov</a:t>
                </a:r>
                <a:r>
                  <a:rPr lang="en-US" altLang="zh-CN"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 &amp; AL 09 </a:t>
                </a:r>
              </a:p>
              <a:p>
                <a:pPr algn="l"/>
                <a:endParaRPr lang="en-US" altLang="zh-CN"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endParaRPr>
              </a:p>
            </p:txBody>
          </p:sp>
        </p:grpSp>
        <p:sp>
          <p:nvSpPr>
            <p:cNvPr id="7" name="文本框 6"/>
            <p:cNvSpPr txBox="1"/>
            <p:nvPr/>
          </p:nvSpPr>
          <p:spPr>
            <a:xfrm>
              <a:off x="6274275" y="4669401"/>
              <a:ext cx="2105464" cy="357420"/>
            </a:xfrm>
            <a:prstGeom prst="rect">
              <a:avLst/>
            </a:prstGeom>
            <a:noFill/>
          </p:spPr>
          <p:txBody>
            <a:bodyPr wrap="none" rtlCol="0">
              <a:spAutoFit/>
            </a:bodyPr>
            <a:lstStyle/>
            <a:p>
              <a:r>
                <a:rPr kumimoji="1" lang="en-US" altLang="zh-CN" dirty="0">
                  <a:solidFill>
                    <a:srgbClr val="FF0000"/>
                  </a:solidFill>
                  <a:latin typeface="CMU Serif" panose="02000603000000000000" pitchFamily="2" charset="0"/>
                  <a:ea typeface="CMU Serif" panose="02000603000000000000" pitchFamily="2" charset="0"/>
                  <a:cs typeface="CMU Serif" panose="02000603000000000000" pitchFamily="2" charset="0"/>
                </a:rPr>
                <a:t>Kolmogorov spectrum</a:t>
              </a:r>
              <a:endParaRPr kumimoji="1" lang="zh-CN" altLang="en-US" dirty="0">
                <a:solidFill>
                  <a:srgbClr val="FF0000"/>
                </a:solidFill>
                <a:latin typeface="CMU Serif" panose="02000603000000000000" pitchFamily="2" charset="0"/>
                <a:cs typeface="CMU Serif" panose="02000603000000000000" pitchFamily="2" charset="0"/>
              </a:endParaRPr>
            </a:p>
          </p:txBody>
        </p:sp>
      </p:grpSp>
      <p:sp>
        <p:nvSpPr>
          <p:cNvPr id="12" name="文本框 11"/>
          <p:cNvSpPr txBox="1"/>
          <p:nvPr/>
        </p:nvSpPr>
        <p:spPr>
          <a:xfrm>
            <a:off x="7002472" y="613564"/>
            <a:ext cx="2978701" cy="461665"/>
          </a:xfrm>
          <a:prstGeom prst="rect">
            <a:avLst/>
          </a:prstGeom>
          <a:noFill/>
        </p:spPr>
        <p:txBody>
          <a:bodyPr wrap="none" rtlCol="0">
            <a:spAutoFit/>
          </a:bodyPr>
          <a:lstStyle/>
          <a:p>
            <a:r>
              <a:rPr kumimoji="1" lang="en-US" altLang="zh-CN" sz="2400" dirty="0">
                <a:solidFill>
                  <a:srgbClr val="660066"/>
                </a:solidFill>
                <a:latin typeface="CMU Serif" panose="02000603000000000000" pitchFamily="2" charset="0"/>
                <a:ea typeface="CMU Serif" panose="02000603000000000000" pitchFamily="2" charset="0"/>
                <a:cs typeface="CMU Serif" panose="02000603000000000000" pitchFamily="2" charset="0"/>
              </a:rPr>
              <a:t>Interstellar Medium </a:t>
            </a:r>
            <a:endParaRPr kumimoji="1" lang="zh-CN" altLang="en-US" sz="2400" dirty="0">
              <a:solidFill>
                <a:srgbClr val="660066"/>
              </a:solidFill>
              <a:latin typeface="CMU Serif" panose="02000603000000000000" pitchFamily="2" charset="0"/>
              <a:cs typeface="CMU Serif" panose="02000603000000000000" pitchFamily="2" charset="0"/>
            </a:endParaRPr>
          </a:p>
        </p:txBody>
      </p:sp>
      <p:pic>
        <p:nvPicPr>
          <p:cNvPr id="13" name="图片 12" descr="BTurb.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2" y="1918012"/>
            <a:ext cx="4675708" cy="3318682"/>
          </a:xfrm>
          <a:prstGeom prst="rect">
            <a:avLst/>
          </a:prstGeom>
        </p:spPr>
      </p:pic>
      <p:sp>
        <p:nvSpPr>
          <p:cNvPr id="14" name="文本框 13"/>
          <p:cNvSpPr txBox="1"/>
          <p:nvPr/>
        </p:nvSpPr>
        <p:spPr>
          <a:xfrm>
            <a:off x="7576704" y="1185595"/>
            <a:ext cx="2300630" cy="369332"/>
          </a:xfrm>
          <a:prstGeom prst="rect">
            <a:avLst/>
          </a:prstGeom>
          <a:noFill/>
        </p:spPr>
        <p:txBody>
          <a:bodyPr wrap="none" rtlCol="0">
            <a:spAutoFit/>
          </a:bodyPr>
          <a:lstStyle/>
          <a:p>
            <a:r>
              <a:rPr kumimoji="1" lang="en-US" altLang="zh-CN" dirty="0">
                <a:latin typeface="CMU Serif" panose="02000603000000000000" pitchFamily="2" charset="0"/>
                <a:ea typeface="CMU Serif" panose="02000603000000000000" pitchFamily="2" charset="0"/>
                <a:cs typeface="CMU Serif" panose="02000603000000000000" pitchFamily="2" charset="0"/>
              </a:rPr>
              <a:t>Density fluctuations </a:t>
            </a:r>
            <a:endParaRPr kumimoji="1" lang="zh-CN" altLang="en-US" dirty="0">
              <a:latin typeface="CMU Serif" panose="02000603000000000000" pitchFamily="2" charset="0"/>
              <a:cs typeface="CMU Serif" panose="02000603000000000000" pitchFamily="2" charset="0"/>
            </a:endParaRPr>
          </a:p>
        </p:txBody>
      </p:sp>
      <p:sp>
        <p:nvSpPr>
          <p:cNvPr id="15" name="文本框 14"/>
          <p:cNvSpPr txBox="1"/>
          <p:nvPr/>
        </p:nvSpPr>
        <p:spPr>
          <a:xfrm>
            <a:off x="2905581" y="1384530"/>
            <a:ext cx="2456122" cy="369332"/>
          </a:xfrm>
          <a:prstGeom prst="rect">
            <a:avLst/>
          </a:prstGeom>
          <a:noFill/>
        </p:spPr>
        <p:txBody>
          <a:bodyPr wrap="none" rtlCol="0">
            <a:spAutoFit/>
          </a:bodyPr>
          <a:lstStyle/>
          <a:p>
            <a:r>
              <a:rPr kumimoji="1" lang="en-US" altLang="zh-CN" dirty="0">
                <a:latin typeface="CMU Serif" panose="02000603000000000000" pitchFamily="2" charset="0"/>
                <a:ea typeface="CMU Serif" panose="02000603000000000000" pitchFamily="2" charset="0"/>
                <a:cs typeface="CMU Serif" panose="02000603000000000000" pitchFamily="2" charset="0"/>
              </a:rPr>
              <a:t>Magnetic fluctuations </a:t>
            </a:r>
            <a:endParaRPr kumimoji="1" lang="zh-CN" altLang="en-US" dirty="0">
              <a:latin typeface="CMU Serif" panose="02000603000000000000" pitchFamily="2" charset="0"/>
              <a:cs typeface="CMU Serif" panose="02000603000000000000" pitchFamily="2" charset="0"/>
            </a:endParaRPr>
          </a:p>
        </p:txBody>
      </p:sp>
      <p:sp>
        <p:nvSpPr>
          <p:cNvPr id="16" name="矩形 15"/>
          <p:cNvSpPr/>
          <p:nvPr/>
        </p:nvSpPr>
        <p:spPr>
          <a:xfrm>
            <a:off x="2568150" y="613564"/>
            <a:ext cx="2940228" cy="461665"/>
          </a:xfrm>
          <a:prstGeom prst="rect">
            <a:avLst/>
          </a:prstGeom>
          <a:noFill/>
        </p:spPr>
        <p:txBody>
          <a:bodyPr wrap="none" rtlCol="0">
            <a:spAutoFit/>
          </a:bodyPr>
          <a:lstStyle/>
          <a:p>
            <a:r>
              <a:rPr kumimoji="1" lang="en-US" altLang="zh-CN" sz="2400" dirty="0">
                <a:solidFill>
                  <a:srgbClr val="660066"/>
                </a:solidFill>
                <a:latin typeface="CMU Serif" panose="02000603000000000000" pitchFamily="2" charset="0"/>
                <a:ea typeface="CMU Serif" panose="02000603000000000000" pitchFamily="2" charset="0"/>
                <a:cs typeface="CMU Serif" panose="02000603000000000000" pitchFamily="2" charset="0"/>
              </a:rPr>
              <a:t>Clusters of Galaxies</a:t>
            </a:r>
            <a:endParaRPr kumimoji="1" lang="zh-CN" altLang="en-US" sz="2400" dirty="0">
              <a:solidFill>
                <a:srgbClr val="660066"/>
              </a:solidFill>
              <a:latin typeface="CMU Serif" panose="02000603000000000000" pitchFamily="2" charset="0"/>
              <a:cs typeface="CMU Serif" panose="02000603000000000000" pitchFamily="2" charset="0"/>
            </a:endParaRPr>
          </a:p>
        </p:txBody>
      </p:sp>
      <p:sp>
        <p:nvSpPr>
          <p:cNvPr id="17" name="文本框 16"/>
          <p:cNvSpPr txBox="1"/>
          <p:nvPr/>
        </p:nvSpPr>
        <p:spPr>
          <a:xfrm>
            <a:off x="1937853" y="5450728"/>
            <a:ext cx="2255746" cy="369332"/>
          </a:xfrm>
          <a:prstGeom prst="rect">
            <a:avLst/>
          </a:prstGeom>
          <a:noFill/>
        </p:spPr>
        <p:txBody>
          <a:bodyPr wrap="none" rtlCol="0">
            <a:spAutoFit/>
          </a:bodyPr>
          <a:lstStyle/>
          <a:p>
            <a:r>
              <a:rPr kumimoji="1" lang="en-US" altLang="zh-CN" dirty="0">
                <a:latin typeface="CMU Serif" panose="02000603000000000000" pitchFamily="2" charset="0"/>
                <a:ea typeface="CMU Serif" panose="02000603000000000000" pitchFamily="2" charset="0"/>
                <a:cs typeface="CMU Serif" panose="02000603000000000000" pitchFamily="2" charset="0"/>
              </a:rPr>
              <a:t>Vogt &amp; </a:t>
            </a:r>
            <a:r>
              <a:rPr kumimoji="1" lang="en-US" altLang="zh-CN" dirty="0" err="1">
                <a:latin typeface="CMU Serif" panose="02000603000000000000" pitchFamily="2" charset="0"/>
                <a:ea typeface="CMU Serif" panose="02000603000000000000" pitchFamily="2" charset="0"/>
                <a:cs typeface="CMU Serif" panose="02000603000000000000" pitchFamily="2" charset="0"/>
              </a:rPr>
              <a:t>EnBlin</a:t>
            </a:r>
            <a:r>
              <a:rPr kumimoji="1" lang="en-US" altLang="zh-CN" dirty="0">
                <a:latin typeface="CMU Serif" panose="02000603000000000000" pitchFamily="2" charset="0"/>
                <a:ea typeface="CMU Serif" panose="02000603000000000000" pitchFamily="2" charset="0"/>
                <a:cs typeface="CMU Serif" panose="02000603000000000000" pitchFamily="2" charset="0"/>
              </a:rPr>
              <a:t> 2005</a:t>
            </a:r>
            <a:endParaRPr kumimoji="1" lang="zh-CN" altLang="en-US" dirty="0">
              <a:latin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2237719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3467E2-3F5C-039A-9C76-C84D50B74300}"/>
              </a:ext>
            </a:extLst>
          </p:cNvPr>
          <p:cNvPicPr>
            <a:picLocks noChangeAspect="1"/>
          </p:cNvPicPr>
          <p:nvPr/>
        </p:nvPicPr>
        <p:blipFill rotWithShape="1">
          <a:blip r:embed="rId3"/>
          <a:srcRect l="4100" r="2" b="2"/>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4" name="Picture 3">
            <a:extLst>
              <a:ext uri="{FF2B5EF4-FFF2-40B4-BE49-F238E27FC236}">
                <a16:creationId xmlns:a16="http://schemas.microsoft.com/office/drawing/2014/main" id="{B09DAF7B-3F12-5C5F-FA85-57F224C2F450}"/>
              </a:ext>
            </a:extLst>
          </p:cNvPr>
          <p:cNvPicPr>
            <a:picLocks noChangeAspect="1"/>
          </p:cNvPicPr>
          <p:nvPr/>
        </p:nvPicPr>
        <p:blipFill rotWithShape="1">
          <a:blip r:embed="rId4"/>
          <a:srcRect t="29934" r="3" b="4281"/>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3" name="Picture 2">
            <a:extLst>
              <a:ext uri="{FF2B5EF4-FFF2-40B4-BE49-F238E27FC236}">
                <a16:creationId xmlns:a16="http://schemas.microsoft.com/office/drawing/2014/main" id="{409D073C-9FCF-80A6-D568-8D6D1EB525CC}"/>
              </a:ext>
            </a:extLst>
          </p:cNvPr>
          <p:cNvPicPr>
            <a:picLocks noChangeAspect="1"/>
          </p:cNvPicPr>
          <p:nvPr/>
        </p:nvPicPr>
        <p:blipFill rotWithShape="1">
          <a:blip r:embed="rId5"/>
          <a:srcRect l="17961" r="20373" b="-1"/>
          <a:stretch/>
        </p:blipFill>
        <p:spPr>
          <a:xfrm>
            <a:off x="0" y="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6" name="Rectangle: Rounded Corners 5">
            <a:extLst>
              <a:ext uri="{FF2B5EF4-FFF2-40B4-BE49-F238E27FC236}">
                <a16:creationId xmlns:a16="http://schemas.microsoft.com/office/drawing/2014/main" id="{4ED04818-CD64-4B74-A68A-A7219B1D8EF6}"/>
              </a:ext>
            </a:extLst>
          </p:cNvPr>
          <p:cNvSpPr/>
          <p:nvPr/>
        </p:nvSpPr>
        <p:spPr>
          <a:xfrm>
            <a:off x="150470" y="100255"/>
            <a:ext cx="6296629" cy="1200329"/>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3475DFE2-2DBD-3361-DEFA-8BD5921A07F6}"/>
              </a:ext>
            </a:extLst>
          </p:cNvPr>
          <p:cNvSpPr txBox="1"/>
          <p:nvPr/>
        </p:nvSpPr>
        <p:spPr>
          <a:xfrm>
            <a:off x="253626" y="100255"/>
            <a:ext cx="6390244" cy="1077218"/>
          </a:xfrm>
          <a:prstGeom prst="rect">
            <a:avLst/>
          </a:prstGeom>
          <a:noFill/>
        </p:spPr>
        <p:txBody>
          <a:bodyPr wrap="square" rtlCol="0">
            <a:spAutoFit/>
          </a:bodyPr>
          <a:lstStyle/>
          <a:p>
            <a:r>
              <a:rPr lang="en-US" sz="3200" dirty="0">
                <a:solidFill>
                  <a:schemeClr val="bg1"/>
                </a:solidFill>
                <a:latin typeface="CMU Serif" panose="02000603000000000000" pitchFamily="2" charset="0"/>
                <a:ea typeface="CMU Serif" panose="02000603000000000000" pitchFamily="2" charset="0"/>
                <a:cs typeface="CMU Serif" panose="02000603000000000000" pitchFamily="2" charset="0"/>
              </a:rPr>
              <a:t>SKA to be commissioned in 2030: </a:t>
            </a:r>
            <a:br>
              <a:rPr lang="en-US" sz="3200" dirty="0">
                <a:solidFill>
                  <a:schemeClr val="bg1"/>
                </a:solidFill>
                <a:latin typeface="CMU Serif" panose="02000603000000000000" pitchFamily="2" charset="0"/>
                <a:ea typeface="CMU Serif" panose="02000603000000000000" pitchFamily="2" charset="0"/>
                <a:cs typeface="CMU Serif" panose="02000603000000000000" pitchFamily="2" charset="0"/>
              </a:rPr>
            </a:br>
            <a:r>
              <a:rPr lang="en-US" sz="3200" dirty="0">
                <a:solidFill>
                  <a:schemeClr val="bg1"/>
                </a:solidFill>
                <a:latin typeface="CMU Serif" panose="02000603000000000000" pitchFamily="2" charset="0"/>
                <a:ea typeface="CMU Serif" panose="02000603000000000000" pitchFamily="2" charset="0"/>
                <a:cs typeface="CMU Serif" panose="02000603000000000000" pitchFamily="2" charset="0"/>
              </a:rPr>
              <a:t>New data for SIGs</a:t>
            </a:r>
          </a:p>
        </p:txBody>
      </p:sp>
    </p:spTree>
    <p:extLst>
      <p:ext uri="{BB962C8B-B14F-4D97-AF65-F5344CB8AC3E}">
        <p14:creationId xmlns:p14="http://schemas.microsoft.com/office/powerpoint/2010/main" val="3030691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37241" y="-37227"/>
            <a:ext cx="12192000" cy="707886"/>
          </a:xfrm>
          <a:prstGeom prst="rect">
            <a:avLst/>
          </a:prstGeom>
          <a:noFill/>
        </p:spPr>
        <p:txBody>
          <a:bodyPr wrap="square">
            <a:spAutoFit/>
          </a:bodyPr>
          <a:lstStyle/>
          <a:p>
            <a:pPr algn="ctr"/>
            <a:r>
              <a:rPr lang="en-US" sz="4000" dirty="0">
                <a:latin typeface="CMU Serif" panose="02000603000000000000" pitchFamily="2" charset="0"/>
                <a:ea typeface="CMU Serif" panose="02000603000000000000" pitchFamily="2" charset="0"/>
                <a:cs typeface="CMU Serif" panose="02000603000000000000" pitchFamily="2" charset="0"/>
              </a:rPr>
              <a:t>Why turbulence? Why polarization maps?</a:t>
            </a:r>
          </a:p>
        </p:txBody>
      </p:sp>
      <p:sp>
        <p:nvSpPr>
          <p:cNvPr id="5" name="文本框 112">
            <a:extLst>
              <a:ext uri="{FF2B5EF4-FFF2-40B4-BE49-F238E27FC236}">
                <a16:creationId xmlns:a16="http://schemas.microsoft.com/office/drawing/2014/main" id="{15B2B1FA-FFF8-4340-987E-53212369EAFB}"/>
              </a:ext>
            </a:extLst>
          </p:cNvPr>
          <p:cNvSpPr txBox="1"/>
          <p:nvPr/>
        </p:nvSpPr>
        <p:spPr>
          <a:xfrm>
            <a:off x="6693188" y="3757001"/>
            <a:ext cx="2656120" cy="400110"/>
          </a:xfrm>
          <a:prstGeom prst="rect">
            <a:avLst/>
          </a:prstGeom>
          <a:solidFill>
            <a:schemeClr val="accent4">
              <a:lumMod val="20000"/>
              <a:lumOff val="80000"/>
            </a:schemeClr>
          </a:solidFill>
        </p:spPr>
        <p:txBody>
          <a:bodyPr wrap="square">
            <a:spAutoFit/>
          </a:bodyPr>
          <a:lstStyle/>
          <a:p>
            <a:pPr algn="ctr"/>
            <a:r>
              <a:rPr lang="en-US" altLang="zh-CN" sz="2000" i="0" dirty="0">
                <a:effectLst/>
                <a:latin typeface="CMU Serif" panose="02000603000000000000" pitchFamily="2" charset="0"/>
                <a:ea typeface="CMU Serif" panose="02000603000000000000" pitchFamily="2" charset="0"/>
                <a:cs typeface="CMU Serif" panose="02000603000000000000" pitchFamily="2" charset="0"/>
              </a:rPr>
              <a:t>Synchrotron emission</a:t>
            </a:r>
          </a:p>
        </p:txBody>
      </p:sp>
      <p:pic>
        <p:nvPicPr>
          <p:cNvPr id="6" name="Picture 2" descr="NASA's Cosmos">
            <a:extLst>
              <a:ext uri="{FF2B5EF4-FFF2-40B4-BE49-F238E27FC236}">
                <a16:creationId xmlns:a16="http://schemas.microsoft.com/office/drawing/2014/main" id="{99F47AEA-A8B5-489F-941A-2FFEE39F8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766" y="1588726"/>
            <a:ext cx="2690858" cy="21431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A26D53-A481-4A8F-B3DC-5603BDC38E11}"/>
              </a:ext>
            </a:extLst>
          </p:cNvPr>
          <p:cNvSpPr txBox="1"/>
          <p:nvPr/>
        </p:nvSpPr>
        <p:spPr>
          <a:xfrm>
            <a:off x="9565777" y="1361702"/>
            <a:ext cx="2707171" cy="338554"/>
          </a:xfrm>
          <a:prstGeom prst="rect">
            <a:avLst/>
          </a:prstGeom>
          <a:noFill/>
        </p:spPr>
        <p:txBody>
          <a:bodyPr wrap="square" rtlCol="0">
            <a:spAutoFit/>
          </a:bodyPr>
          <a:lstStyle/>
          <a:p>
            <a:pPr algn="r"/>
            <a:r>
              <a:rPr lang="en-US" sz="1600" dirty="0">
                <a:latin typeface="CMU Serif" panose="02000603000000000000" pitchFamily="2" charset="0"/>
                <a:ea typeface="CMU Serif" panose="02000603000000000000" pitchFamily="2" charset="0"/>
                <a:cs typeface="CMU Serif" panose="02000603000000000000" pitchFamily="2" charset="0"/>
              </a:rPr>
              <a:t> van </a:t>
            </a:r>
            <a:r>
              <a:rPr lang="en-US" sz="1600" dirty="0" err="1">
                <a:latin typeface="CMU Serif" panose="02000603000000000000" pitchFamily="2" charset="0"/>
                <a:ea typeface="CMU Serif" panose="02000603000000000000" pitchFamily="2" charset="0"/>
                <a:cs typeface="CMU Serif" panose="02000603000000000000" pitchFamily="2" charset="0"/>
              </a:rPr>
              <a:t>Weeren</a:t>
            </a:r>
            <a:r>
              <a:rPr lang="en-US" sz="1600" dirty="0">
                <a:latin typeface="CMU Serif" panose="02000603000000000000" pitchFamily="2" charset="0"/>
                <a:ea typeface="CMU Serif" panose="02000603000000000000" pitchFamily="2" charset="0"/>
                <a:cs typeface="CMU Serif" panose="02000603000000000000" pitchFamily="2" charset="0"/>
              </a:rPr>
              <a:t> et al. (2019)</a:t>
            </a:r>
          </a:p>
        </p:txBody>
      </p:sp>
      <p:grpSp>
        <p:nvGrpSpPr>
          <p:cNvPr id="61" name="Group 60">
            <a:extLst>
              <a:ext uri="{FF2B5EF4-FFF2-40B4-BE49-F238E27FC236}">
                <a16:creationId xmlns:a16="http://schemas.microsoft.com/office/drawing/2014/main" id="{B676CEE0-6A14-4F57-B802-A03D98B5DCD8}"/>
              </a:ext>
            </a:extLst>
          </p:cNvPr>
          <p:cNvGrpSpPr/>
          <p:nvPr/>
        </p:nvGrpSpPr>
        <p:grpSpPr>
          <a:xfrm>
            <a:off x="3508717" y="1150850"/>
            <a:ext cx="5438425" cy="4592701"/>
            <a:chOff x="4405201" y="1589629"/>
            <a:chExt cx="3901685" cy="3398337"/>
          </a:xfrm>
        </p:grpSpPr>
        <p:grpSp>
          <p:nvGrpSpPr>
            <p:cNvPr id="25" name="组 3">
              <a:extLst>
                <a:ext uri="{FF2B5EF4-FFF2-40B4-BE49-F238E27FC236}">
                  <a16:creationId xmlns:a16="http://schemas.microsoft.com/office/drawing/2014/main" id="{77641C60-BC61-47F9-B2FE-604118178A7D}"/>
                </a:ext>
              </a:extLst>
            </p:cNvPr>
            <p:cNvGrpSpPr/>
            <p:nvPr/>
          </p:nvGrpSpPr>
          <p:grpSpPr>
            <a:xfrm>
              <a:off x="4405201" y="2153014"/>
              <a:ext cx="3901685" cy="2834952"/>
              <a:chOff x="5562640" y="1575872"/>
              <a:chExt cx="6748905" cy="5496248"/>
            </a:xfrm>
          </p:grpSpPr>
          <p:grpSp>
            <p:nvGrpSpPr>
              <p:cNvPr id="26" name="组 4">
                <a:extLst>
                  <a:ext uri="{FF2B5EF4-FFF2-40B4-BE49-F238E27FC236}">
                    <a16:creationId xmlns:a16="http://schemas.microsoft.com/office/drawing/2014/main" id="{DF19C23B-B38C-4696-B881-D0AD12CB71BD}"/>
                  </a:ext>
                </a:extLst>
              </p:cNvPr>
              <p:cNvGrpSpPr/>
              <p:nvPr/>
            </p:nvGrpSpPr>
            <p:grpSpPr>
              <a:xfrm>
                <a:off x="5562640" y="1575872"/>
                <a:ext cx="6748905" cy="5496248"/>
                <a:chOff x="3240808" y="1193362"/>
                <a:chExt cx="8381116" cy="6642945"/>
              </a:xfrm>
            </p:grpSpPr>
            <p:pic>
              <p:nvPicPr>
                <p:cNvPr id="28" name="Picture 4">
                  <a:extLst>
                    <a:ext uri="{FF2B5EF4-FFF2-40B4-BE49-F238E27FC236}">
                      <a16:creationId xmlns:a16="http://schemas.microsoft.com/office/drawing/2014/main" id="{BB26ED72-C57B-41D1-9BEC-D080D5C3098A}"/>
                    </a:ext>
                  </a:extLst>
                </p:cNvPr>
                <p:cNvPicPr>
                  <a:picLocks noChangeAspect="1" noChangeArrowheads="1"/>
                </p:cNvPicPr>
                <p:nvPr/>
              </p:nvPicPr>
              <p:blipFill rotWithShape="1">
                <a:blip r:embed="rId4">
                  <a:biLevel thresh="75000"/>
                  <a:extLst>
                    <a:ext uri="{BEBA8EAE-BF5A-486C-A8C5-ECC9F3942E4B}">
                      <a14:imgProps xmlns:a14="http://schemas.microsoft.com/office/drawing/2010/main">
                        <a14:imgLayer r:embed="rId5">
                          <a14:imgEffect>
                            <a14:sharpenSoften amount="50000"/>
                          </a14:imgEffect>
                          <a14:imgEffect>
                            <a14:colorTemperature colorTemp="112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r="6628" b="9577"/>
                <a:stretch/>
              </p:blipFill>
              <p:spPr bwMode="auto">
                <a:xfrm>
                  <a:off x="3240808" y="1193362"/>
                  <a:ext cx="4684403" cy="5692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9" name="Rectangle 6">
                  <a:extLst>
                    <a:ext uri="{FF2B5EF4-FFF2-40B4-BE49-F238E27FC236}">
                      <a16:creationId xmlns:a16="http://schemas.microsoft.com/office/drawing/2014/main" id="{B36DA1F2-5B77-494F-8101-CF5702B6559C}"/>
                    </a:ext>
                  </a:extLst>
                </p:cNvPr>
                <p:cNvSpPr>
                  <a:spLocks/>
                </p:cNvSpPr>
                <p:nvPr/>
              </p:nvSpPr>
              <p:spPr bwMode="auto">
                <a:xfrm>
                  <a:off x="4478985" y="7297100"/>
                  <a:ext cx="7142939" cy="539207"/>
                </a:xfrm>
                <a:prstGeom prst="rect">
                  <a:avLst/>
                </a:prstGeom>
                <a:noFill/>
                <a:ln>
                  <a:noFill/>
                </a:ln>
              </p:spPr>
              <p:txBody>
                <a:bodyPr lIns="38100" tIns="38100" rIns="38100" bIns="38100" anchor="ctr"/>
                <a:lstStyle/>
                <a:p>
                  <a:pPr algn="l"/>
                  <a:r>
                    <a:rPr lang="en-US" altLang="zh-CN" sz="16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Armstrong+ 95;  </a:t>
                  </a:r>
                </a:p>
                <a:p>
                  <a:pPr algn="l"/>
                  <a:r>
                    <a:rPr lang="en-US" altLang="zh-CN" sz="1600" dirty="0" err="1">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Chepurnov</a:t>
                  </a:r>
                  <a:r>
                    <a:rPr lang="en-US" altLang="zh-CN" sz="16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rPr>
                    <a:t> &amp; AL 09 </a:t>
                  </a:r>
                </a:p>
                <a:p>
                  <a:pPr algn="l"/>
                  <a:endParaRPr lang="en-US" altLang="zh-CN" sz="1600" dirty="0">
                    <a:solidFill>
                      <a:srgbClr val="000000"/>
                    </a:solidFill>
                    <a:latin typeface="CMU Serif" panose="02000603000000000000" pitchFamily="2" charset="0"/>
                    <a:ea typeface="CMU Serif" panose="02000603000000000000" pitchFamily="2" charset="0"/>
                    <a:cs typeface="CMU Serif" panose="02000603000000000000" pitchFamily="2" charset="0"/>
                    <a:sym typeface="Gill Sans" charset="0"/>
                  </a:endParaRPr>
                </a:p>
              </p:txBody>
            </p:sp>
          </p:grpSp>
          <p:sp>
            <p:nvSpPr>
              <p:cNvPr id="27" name="文本框 6">
                <a:extLst>
                  <a:ext uri="{FF2B5EF4-FFF2-40B4-BE49-F238E27FC236}">
                    <a16:creationId xmlns:a16="http://schemas.microsoft.com/office/drawing/2014/main" id="{060F4ED7-846B-4F3A-8F41-16EF513C828C}"/>
                  </a:ext>
                </a:extLst>
              </p:cNvPr>
              <p:cNvSpPr txBox="1"/>
              <p:nvPr/>
            </p:nvSpPr>
            <p:spPr>
              <a:xfrm>
                <a:off x="5991796" y="4717434"/>
                <a:ext cx="2685917" cy="485676"/>
              </a:xfrm>
              <a:prstGeom prst="rect">
                <a:avLst/>
              </a:prstGeom>
              <a:noFill/>
            </p:spPr>
            <p:txBody>
              <a:bodyPr wrap="none" rtlCol="0">
                <a:spAutoFit/>
              </a:bodyPr>
              <a:lstStyle/>
              <a:p>
                <a:r>
                  <a:rPr kumimoji="1" lang="en-US" altLang="zh-CN" sz="1600" dirty="0">
                    <a:solidFill>
                      <a:srgbClr val="FF0000"/>
                    </a:solidFill>
                    <a:latin typeface="CMU Serif" panose="02000603000000000000" pitchFamily="2" charset="0"/>
                    <a:ea typeface="CMU Serif" panose="02000603000000000000" pitchFamily="2" charset="0"/>
                    <a:cs typeface="CMU Serif" panose="02000603000000000000" pitchFamily="2" charset="0"/>
                  </a:rPr>
                  <a:t>Kolmogorov spectrum</a:t>
                </a:r>
                <a:endParaRPr kumimoji="1" lang="zh-CN" altLang="en-US" sz="1600" dirty="0">
                  <a:solidFill>
                    <a:srgbClr val="FF0000"/>
                  </a:solidFill>
                  <a:latin typeface="CMU Serif" panose="02000603000000000000" pitchFamily="2" charset="0"/>
                  <a:cs typeface="CMU Serif" panose="02000603000000000000" pitchFamily="2" charset="0"/>
                </a:endParaRPr>
              </a:p>
            </p:txBody>
          </p:sp>
        </p:grpSp>
        <p:sp>
          <p:nvSpPr>
            <p:cNvPr id="30" name="文本框 11">
              <a:extLst>
                <a:ext uri="{FF2B5EF4-FFF2-40B4-BE49-F238E27FC236}">
                  <a16:creationId xmlns:a16="http://schemas.microsoft.com/office/drawing/2014/main" id="{4EC9B89F-EEEB-43AE-9B40-096B09A54ED7}"/>
                </a:ext>
              </a:extLst>
            </p:cNvPr>
            <p:cNvSpPr txBox="1"/>
            <p:nvPr/>
          </p:nvSpPr>
          <p:spPr>
            <a:xfrm>
              <a:off x="4540964" y="1589629"/>
              <a:ext cx="2137007" cy="341606"/>
            </a:xfrm>
            <a:prstGeom prst="rect">
              <a:avLst/>
            </a:prstGeom>
            <a:noFill/>
          </p:spPr>
          <p:txBody>
            <a:bodyPr wrap="none" rtlCol="0">
              <a:spAutoFit/>
            </a:bodyPr>
            <a:lstStyle/>
            <a:p>
              <a:r>
                <a:rPr kumimoji="1" lang="en-US" altLang="zh-CN" sz="2400" dirty="0">
                  <a:solidFill>
                    <a:srgbClr val="660066"/>
                  </a:solidFill>
                  <a:latin typeface="CMU Serif" panose="02000603000000000000" pitchFamily="2" charset="0"/>
                  <a:ea typeface="CMU Serif" panose="02000603000000000000" pitchFamily="2" charset="0"/>
                  <a:cs typeface="CMU Serif" panose="02000603000000000000" pitchFamily="2" charset="0"/>
                </a:rPr>
                <a:t>Interstellar Medium </a:t>
              </a:r>
              <a:endParaRPr kumimoji="1" lang="zh-CN" altLang="en-US" sz="2400" dirty="0">
                <a:solidFill>
                  <a:srgbClr val="660066"/>
                </a:solidFill>
                <a:latin typeface="CMU Serif" panose="02000603000000000000" pitchFamily="2" charset="0"/>
                <a:cs typeface="CMU Serif" panose="02000603000000000000" pitchFamily="2" charset="0"/>
              </a:endParaRPr>
            </a:p>
          </p:txBody>
        </p:sp>
      </p:grpSp>
      <p:sp>
        <p:nvSpPr>
          <p:cNvPr id="32" name="文本框 13">
            <a:extLst>
              <a:ext uri="{FF2B5EF4-FFF2-40B4-BE49-F238E27FC236}">
                <a16:creationId xmlns:a16="http://schemas.microsoft.com/office/drawing/2014/main" id="{735460EE-D20D-46EA-893D-6331CE16B368}"/>
              </a:ext>
            </a:extLst>
          </p:cNvPr>
          <p:cNvSpPr txBox="1"/>
          <p:nvPr/>
        </p:nvSpPr>
        <p:spPr>
          <a:xfrm>
            <a:off x="3984007" y="1557887"/>
            <a:ext cx="2534668" cy="400110"/>
          </a:xfrm>
          <a:prstGeom prst="rect">
            <a:avLst/>
          </a:prstGeom>
          <a:noFill/>
        </p:spPr>
        <p:txBody>
          <a:bodyPr wrap="none" rtlCol="0">
            <a:spAutoFit/>
          </a:bodyPr>
          <a:lstStyle/>
          <a:p>
            <a:r>
              <a:rPr kumimoji="1" lang="en-US" altLang="zh-CN" sz="2000" dirty="0">
                <a:latin typeface="CMU Serif" panose="02000603000000000000" pitchFamily="2" charset="0"/>
                <a:ea typeface="CMU Serif" panose="02000603000000000000" pitchFamily="2" charset="0"/>
                <a:cs typeface="CMU Serif" panose="02000603000000000000" pitchFamily="2" charset="0"/>
              </a:rPr>
              <a:t>Density fluctuations </a:t>
            </a:r>
            <a:endParaRPr kumimoji="1" lang="zh-CN" altLang="en-US" sz="2000" dirty="0">
              <a:latin typeface="CMU Serif" panose="02000603000000000000" pitchFamily="2" charset="0"/>
              <a:cs typeface="CMU Serif" panose="02000603000000000000" pitchFamily="2" charset="0"/>
            </a:endParaRPr>
          </a:p>
        </p:txBody>
      </p:sp>
      <p:sp>
        <p:nvSpPr>
          <p:cNvPr id="36" name="TextBox 35">
            <a:extLst>
              <a:ext uri="{FF2B5EF4-FFF2-40B4-BE49-F238E27FC236}">
                <a16:creationId xmlns:a16="http://schemas.microsoft.com/office/drawing/2014/main" id="{C57293F6-0E43-4B66-8C9E-201D29314CF6}"/>
              </a:ext>
            </a:extLst>
          </p:cNvPr>
          <p:cNvSpPr txBox="1"/>
          <p:nvPr/>
        </p:nvSpPr>
        <p:spPr>
          <a:xfrm>
            <a:off x="-9864" y="5741161"/>
            <a:ext cx="6558245" cy="800219"/>
          </a:xfrm>
          <a:prstGeom prst="rect">
            <a:avLst/>
          </a:prstGeom>
          <a:noFill/>
        </p:spPr>
        <p:txBody>
          <a:bodyPr wrap="square" rtlCol="0">
            <a:spAutoFit/>
          </a:bodyPr>
          <a:lstStyle/>
          <a:p>
            <a:pPr algn="ctr"/>
            <a:r>
              <a:rPr lang="en-US" sz="2300" i="0" dirty="0">
                <a:latin typeface="CMU Serif" panose="02000603000000000000" pitchFamily="2" charset="0"/>
                <a:ea typeface="CMU Serif" panose="02000603000000000000" pitchFamily="2" charset="0"/>
                <a:cs typeface="CMU Serif" panose="02000603000000000000" pitchFamily="2" charset="0"/>
              </a:rPr>
              <a:t>Kolmogorov spectrum is common in Astrophysics</a:t>
            </a:r>
          </a:p>
          <a:p>
            <a:pPr algn="ctr"/>
            <a:r>
              <a:rPr lang="en-US" sz="2300" i="0" dirty="0">
                <a:latin typeface="CMU Serif" panose="02000603000000000000" pitchFamily="2" charset="0"/>
                <a:ea typeface="CMU Serif" panose="02000603000000000000" pitchFamily="2" charset="0"/>
                <a:cs typeface="CMU Serif" panose="02000603000000000000" pitchFamily="2" charset="0"/>
              </a:rPr>
              <a:t>(star formation, transport, cosmic rays, heating)</a:t>
            </a:r>
          </a:p>
        </p:txBody>
      </p:sp>
      <p:grpSp>
        <p:nvGrpSpPr>
          <p:cNvPr id="60" name="Group 59">
            <a:extLst>
              <a:ext uri="{FF2B5EF4-FFF2-40B4-BE49-F238E27FC236}">
                <a16:creationId xmlns:a16="http://schemas.microsoft.com/office/drawing/2014/main" id="{5463433A-4348-4304-9495-5B7AAB8F182E}"/>
              </a:ext>
            </a:extLst>
          </p:cNvPr>
          <p:cNvGrpSpPr/>
          <p:nvPr/>
        </p:nvGrpSpPr>
        <p:grpSpPr>
          <a:xfrm>
            <a:off x="-9864" y="774557"/>
            <a:ext cx="3955644" cy="4343547"/>
            <a:chOff x="691208" y="710807"/>
            <a:chExt cx="2992659" cy="3286127"/>
          </a:xfrm>
        </p:grpSpPr>
        <p:pic>
          <p:nvPicPr>
            <p:cNvPr id="13" name="Picture 12">
              <a:extLst>
                <a:ext uri="{FF2B5EF4-FFF2-40B4-BE49-F238E27FC236}">
                  <a16:creationId xmlns:a16="http://schemas.microsoft.com/office/drawing/2014/main" id="{47F4D611-EA1D-4ABE-B4A4-B3A1717D1409}"/>
                </a:ext>
              </a:extLst>
            </p:cNvPr>
            <p:cNvPicPr>
              <a:picLocks noChangeAspect="1"/>
            </p:cNvPicPr>
            <p:nvPr/>
          </p:nvPicPr>
          <p:blipFill>
            <a:blip r:embed="rId6"/>
            <a:stretch>
              <a:fillRect/>
            </a:stretch>
          </p:blipFill>
          <p:spPr>
            <a:xfrm>
              <a:off x="691208" y="1357658"/>
              <a:ext cx="2703802" cy="1913606"/>
            </a:xfrm>
            <a:prstGeom prst="rect">
              <a:avLst/>
            </a:prstGeom>
          </p:spPr>
        </p:pic>
        <p:sp>
          <p:nvSpPr>
            <p:cNvPr id="14" name="Rectangle 20">
              <a:extLst>
                <a:ext uri="{FF2B5EF4-FFF2-40B4-BE49-F238E27FC236}">
                  <a16:creationId xmlns:a16="http://schemas.microsoft.com/office/drawing/2014/main" id="{403D9D27-027B-4444-B984-C20451C1670C}"/>
                </a:ext>
              </a:extLst>
            </p:cNvPr>
            <p:cNvSpPr>
              <a:spLocks noChangeArrowheads="1"/>
            </p:cNvSpPr>
            <p:nvPr/>
          </p:nvSpPr>
          <p:spPr bwMode="auto">
            <a:xfrm>
              <a:off x="2090041" y="3240885"/>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9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5" name="Rectangle 22">
              <a:extLst>
                <a:ext uri="{FF2B5EF4-FFF2-40B4-BE49-F238E27FC236}">
                  <a16:creationId xmlns:a16="http://schemas.microsoft.com/office/drawing/2014/main" id="{A0759EE5-415D-484F-BE67-EA5CA74AFDD0}"/>
                </a:ext>
              </a:extLst>
            </p:cNvPr>
            <p:cNvSpPr>
              <a:spLocks noChangeArrowheads="1"/>
            </p:cNvSpPr>
            <p:nvPr/>
          </p:nvSpPr>
          <p:spPr bwMode="auto">
            <a:xfrm>
              <a:off x="847296" y="2646151"/>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9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6" name="Rectangle 27">
              <a:extLst>
                <a:ext uri="{FF2B5EF4-FFF2-40B4-BE49-F238E27FC236}">
                  <a16:creationId xmlns:a16="http://schemas.microsoft.com/office/drawing/2014/main" id="{E14F7ABB-E626-43EB-B383-EE2AB0B2C442}"/>
                </a:ext>
              </a:extLst>
            </p:cNvPr>
            <p:cNvSpPr>
              <a:spLocks noChangeArrowheads="1"/>
            </p:cNvSpPr>
            <p:nvPr/>
          </p:nvSpPr>
          <p:spPr bwMode="auto">
            <a:xfrm>
              <a:off x="1447143" y="3214888"/>
              <a:ext cx="18473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9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7" name="Rectangle 33">
              <a:extLst>
                <a:ext uri="{FF2B5EF4-FFF2-40B4-BE49-F238E27FC236}">
                  <a16:creationId xmlns:a16="http://schemas.microsoft.com/office/drawing/2014/main" id="{45A09629-863F-470C-A75A-5EF5AA97B0D1}"/>
                </a:ext>
              </a:extLst>
            </p:cNvPr>
            <p:cNvSpPr>
              <a:spLocks noChangeArrowheads="1"/>
            </p:cNvSpPr>
            <p:nvPr/>
          </p:nvSpPr>
          <p:spPr bwMode="auto">
            <a:xfrm>
              <a:off x="2522884" y="3314940"/>
              <a:ext cx="58083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2"/>
                </a:buClr>
                <a:buFont typeface="Arial" panose="020B0604020202020204" pitchFamily="34" charset="0"/>
                <a:buChar char="•"/>
                <a:defRPr>
                  <a:solidFill>
                    <a:srgbClr val="262626"/>
                  </a:solidFill>
                  <a:latin typeface="Gill Sans MT" panose="020B0502020104020203" pitchFamily="34" charset="77"/>
                </a:defRPr>
              </a:lvl1pPr>
              <a:lvl2pPr marL="742950" indent="-28575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2pPr>
              <a:lvl3pPr marL="11430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3pPr>
              <a:lvl4pPr marL="16002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4pPr>
              <a:lvl5pPr marL="2057400" indent="-228600">
                <a:spcBef>
                  <a:spcPts val="1000"/>
                </a:spcBef>
                <a:buClr>
                  <a:schemeClr val="accent2"/>
                </a:buClr>
                <a:buFont typeface="Arial" panose="020B0604020202020204" pitchFamily="34" charset="0"/>
                <a:buChar char="•"/>
                <a:defRPr sz="1600">
                  <a:solidFill>
                    <a:srgbClr val="262626"/>
                  </a:solidFill>
                  <a:latin typeface="Gill Sans MT" panose="020B0502020104020203" pitchFamily="34" charset="77"/>
                </a:defRPr>
              </a:lvl5pPr>
              <a:lvl6pPr marL="25146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6pPr>
              <a:lvl7pPr marL="29718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7pPr>
              <a:lvl8pPr marL="34290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8pPr>
              <a:lvl9pPr marL="3886200" indent="-228600" eaLnBrk="0" fontAlgn="base" hangingPunct="0">
                <a:spcBef>
                  <a:spcPts val="1000"/>
                </a:spcBef>
                <a:spcAft>
                  <a:spcPct val="0"/>
                </a:spcAft>
                <a:buClr>
                  <a:schemeClr val="accent2"/>
                </a:buClr>
                <a:buFont typeface="Arial" panose="020B0604020202020204" pitchFamily="34" charset="0"/>
                <a:buChar char="•"/>
                <a:defRPr sz="1600">
                  <a:solidFill>
                    <a:srgbClr val="262626"/>
                  </a:solidFill>
                  <a:latin typeface="Gill Sans MT" panose="020B0502020104020203" pitchFamily="34" charset="77"/>
                </a:defRPr>
              </a:lvl9pPr>
            </a:lstStyle>
            <a:p>
              <a:pPr>
                <a:spcBef>
                  <a:spcPct val="0"/>
                </a:spcBef>
                <a:buClrTx/>
                <a:buFontTx/>
                <a:buNone/>
              </a:pPr>
              <a:endParaRPr lang="en-US" altLang="en-US" sz="900">
                <a:solidFill>
                  <a:schemeClr val="tx1"/>
                </a:solidFill>
                <a:latin typeface="CMU Serif" panose="02000603000000000000" pitchFamily="2" charset="0"/>
                <a:ea typeface="CMU Serif" panose="02000603000000000000" pitchFamily="2" charset="0"/>
                <a:cs typeface="CMU Serif" panose="02000603000000000000" pitchFamily="2" charset="0"/>
              </a:endParaRPr>
            </a:p>
          </p:txBody>
        </p:sp>
        <p:sp>
          <p:nvSpPr>
            <p:cNvPr id="18" name="TextBox 17">
              <a:extLst>
                <a:ext uri="{FF2B5EF4-FFF2-40B4-BE49-F238E27FC236}">
                  <a16:creationId xmlns:a16="http://schemas.microsoft.com/office/drawing/2014/main" id="{5B2319FB-190B-430D-B316-E12678B19F4E}"/>
                </a:ext>
              </a:extLst>
            </p:cNvPr>
            <p:cNvSpPr txBox="1"/>
            <p:nvPr/>
          </p:nvSpPr>
          <p:spPr>
            <a:xfrm>
              <a:off x="1226148" y="3740800"/>
              <a:ext cx="1922577" cy="256134"/>
            </a:xfrm>
            <a:prstGeom prst="rect">
              <a:avLst/>
            </a:prstGeom>
            <a:noFill/>
          </p:spPr>
          <p:txBody>
            <a:bodyPr wrap="square" rtlCol="0">
              <a:spAutoFit/>
            </a:bodyPr>
            <a:lstStyle/>
            <a:p>
              <a:pPr algn="ctr"/>
              <a:r>
                <a:rPr lang="en-US" sz="1600" dirty="0">
                  <a:latin typeface="CMU Serif" panose="02000603000000000000" pitchFamily="2" charset="0"/>
                  <a:ea typeface="CMU Serif" panose="02000603000000000000" pitchFamily="2" charset="0"/>
                  <a:cs typeface="CMU Serif" panose="02000603000000000000" pitchFamily="2" charset="0"/>
                </a:rPr>
                <a:t>Yuen, Ho &amp; AL 2021</a:t>
              </a:r>
            </a:p>
          </p:txBody>
        </p:sp>
        <p:sp>
          <p:nvSpPr>
            <p:cNvPr id="19" name="文字方塊 6">
              <a:extLst>
                <a:ext uri="{FF2B5EF4-FFF2-40B4-BE49-F238E27FC236}">
                  <a16:creationId xmlns:a16="http://schemas.microsoft.com/office/drawing/2014/main" id="{B9120365-1F97-4EBB-B200-726484373D16}"/>
                </a:ext>
              </a:extLst>
            </p:cNvPr>
            <p:cNvSpPr txBox="1"/>
            <p:nvPr/>
          </p:nvSpPr>
          <p:spPr>
            <a:xfrm>
              <a:off x="1037763" y="3189668"/>
              <a:ext cx="474440" cy="192101"/>
            </a:xfrm>
            <a:prstGeom prst="rect">
              <a:avLst/>
            </a:prstGeom>
            <a:noFill/>
          </p:spPr>
          <p:txBody>
            <a:bodyPr wrap="square">
              <a:spAutoFit/>
            </a:bodyPr>
            <a:lstStyle/>
            <a:p>
              <a:pPr algn="ctr"/>
              <a:r>
                <a:rPr lang="en-US" sz="1050" dirty="0">
                  <a:latin typeface="CMU Serif" panose="02000603000000000000" pitchFamily="2" charset="0"/>
                  <a:ea typeface="CMU Serif" panose="02000603000000000000" pitchFamily="2" charset="0"/>
                  <a:cs typeface="CMU Serif" panose="02000603000000000000" pitchFamily="2" charset="0"/>
                </a:rPr>
                <a:t>420 pc</a:t>
              </a:r>
            </a:p>
          </p:txBody>
        </p:sp>
        <p:sp>
          <p:nvSpPr>
            <p:cNvPr id="20" name="文字方塊 7">
              <a:extLst>
                <a:ext uri="{FF2B5EF4-FFF2-40B4-BE49-F238E27FC236}">
                  <a16:creationId xmlns:a16="http://schemas.microsoft.com/office/drawing/2014/main" id="{DAC092FB-07A3-4341-90BE-93A0512A8714}"/>
                </a:ext>
              </a:extLst>
            </p:cNvPr>
            <p:cNvSpPr txBox="1"/>
            <p:nvPr/>
          </p:nvSpPr>
          <p:spPr>
            <a:xfrm>
              <a:off x="1508994" y="3196502"/>
              <a:ext cx="398448" cy="192101"/>
            </a:xfrm>
            <a:prstGeom prst="rect">
              <a:avLst/>
            </a:prstGeom>
            <a:noFill/>
          </p:spPr>
          <p:txBody>
            <a:bodyPr wrap="square">
              <a:spAutoFit/>
            </a:bodyPr>
            <a:lstStyle/>
            <a:p>
              <a:pPr algn="ctr"/>
              <a:r>
                <a:rPr lang="en-US" sz="1050" dirty="0">
                  <a:latin typeface="CMU Serif" panose="02000603000000000000" pitchFamily="2" charset="0"/>
                  <a:ea typeface="CMU Serif" panose="02000603000000000000" pitchFamily="2" charset="0"/>
                  <a:cs typeface="CMU Serif" panose="02000603000000000000" pitchFamily="2" charset="0"/>
                </a:rPr>
                <a:t>140pc</a:t>
              </a:r>
            </a:p>
          </p:txBody>
        </p:sp>
        <p:sp>
          <p:nvSpPr>
            <p:cNvPr id="21" name="文字方塊 8">
              <a:extLst>
                <a:ext uri="{FF2B5EF4-FFF2-40B4-BE49-F238E27FC236}">
                  <a16:creationId xmlns:a16="http://schemas.microsoft.com/office/drawing/2014/main" id="{6C663216-FD71-4442-987A-E27CC5003B55}"/>
                </a:ext>
              </a:extLst>
            </p:cNvPr>
            <p:cNvSpPr txBox="1"/>
            <p:nvPr/>
          </p:nvSpPr>
          <p:spPr>
            <a:xfrm>
              <a:off x="1941486" y="3196502"/>
              <a:ext cx="466853" cy="192101"/>
            </a:xfrm>
            <a:prstGeom prst="rect">
              <a:avLst/>
            </a:prstGeom>
            <a:noFill/>
          </p:spPr>
          <p:txBody>
            <a:bodyPr wrap="square">
              <a:spAutoFit/>
            </a:bodyPr>
            <a:lstStyle/>
            <a:p>
              <a:pPr algn="ctr"/>
              <a:r>
                <a:rPr lang="en-US" sz="1050" dirty="0">
                  <a:latin typeface="CMU Serif" panose="02000603000000000000" pitchFamily="2" charset="0"/>
                  <a:ea typeface="CMU Serif" panose="02000603000000000000" pitchFamily="2" charset="0"/>
                  <a:cs typeface="CMU Serif" panose="02000603000000000000" pitchFamily="2" charset="0"/>
                </a:rPr>
                <a:t>46.7pc</a:t>
              </a:r>
            </a:p>
          </p:txBody>
        </p:sp>
        <p:sp>
          <p:nvSpPr>
            <p:cNvPr id="22" name="文字方塊 9">
              <a:extLst>
                <a:ext uri="{FF2B5EF4-FFF2-40B4-BE49-F238E27FC236}">
                  <a16:creationId xmlns:a16="http://schemas.microsoft.com/office/drawing/2014/main" id="{86EA3B5A-D6E7-4DF7-B82C-232C6A588224}"/>
                </a:ext>
              </a:extLst>
            </p:cNvPr>
            <p:cNvSpPr txBox="1"/>
            <p:nvPr/>
          </p:nvSpPr>
          <p:spPr>
            <a:xfrm>
              <a:off x="2497681" y="3203715"/>
              <a:ext cx="519805" cy="192101"/>
            </a:xfrm>
            <a:prstGeom prst="rect">
              <a:avLst/>
            </a:prstGeom>
            <a:noFill/>
          </p:spPr>
          <p:txBody>
            <a:bodyPr wrap="square">
              <a:spAutoFit/>
            </a:bodyPr>
            <a:lstStyle/>
            <a:p>
              <a:pPr algn="ctr"/>
              <a:r>
                <a:rPr lang="en-US" sz="1050" dirty="0">
                  <a:latin typeface="CMU Serif" panose="02000603000000000000" pitchFamily="2" charset="0"/>
                  <a:ea typeface="CMU Serif" panose="02000603000000000000" pitchFamily="2" charset="0"/>
                  <a:cs typeface="CMU Serif" panose="02000603000000000000" pitchFamily="2" charset="0"/>
                </a:rPr>
                <a:t>11.7pc</a:t>
              </a:r>
            </a:p>
          </p:txBody>
        </p:sp>
        <p:sp>
          <p:nvSpPr>
            <p:cNvPr id="23" name="文字方塊 10">
              <a:extLst>
                <a:ext uri="{FF2B5EF4-FFF2-40B4-BE49-F238E27FC236}">
                  <a16:creationId xmlns:a16="http://schemas.microsoft.com/office/drawing/2014/main" id="{CC9F98D4-6609-4C16-8A1F-AD89598756CA}"/>
                </a:ext>
              </a:extLst>
            </p:cNvPr>
            <p:cNvSpPr txBox="1"/>
            <p:nvPr/>
          </p:nvSpPr>
          <p:spPr>
            <a:xfrm>
              <a:off x="2953762" y="3211330"/>
              <a:ext cx="458963" cy="192101"/>
            </a:xfrm>
            <a:prstGeom prst="rect">
              <a:avLst/>
            </a:prstGeom>
            <a:noFill/>
          </p:spPr>
          <p:txBody>
            <a:bodyPr wrap="square">
              <a:spAutoFit/>
            </a:bodyPr>
            <a:lstStyle/>
            <a:p>
              <a:pPr algn="ctr"/>
              <a:r>
                <a:rPr lang="en-US" sz="1050" dirty="0">
                  <a:latin typeface="CMU Serif" panose="02000603000000000000" pitchFamily="2" charset="0"/>
                  <a:ea typeface="CMU Serif" panose="02000603000000000000" pitchFamily="2" charset="0"/>
                  <a:cs typeface="CMU Serif" panose="02000603000000000000" pitchFamily="2" charset="0"/>
                </a:rPr>
                <a:t>2.3pc</a:t>
              </a:r>
            </a:p>
          </p:txBody>
        </p:sp>
        <p:sp>
          <p:nvSpPr>
            <p:cNvPr id="24" name="文字方塊 2">
              <a:extLst>
                <a:ext uri="{FF2B5EF4-FFF2-40B4-BE49-F238E27FC236}">
                  <a16:creationId xmlns:a16="http://schemas.microsoft.com/office/drawing/2014/main" id="{1D474DBE-9AEC-4BB4-9ABF-2729BB3FF208}"/>
                </a:ext>
              </a:extLst>
            </p:cNvPr>
            <p:cNvSpPr txBox="1"/>
            <p:nvPr/>
          </p:nvSpPr>
          <p:spPr>
            <a:xfrm>
              <a:off x="1419672" y="3432932"/>
              <a:ext cx="1670608" cy="256134"/>
            </a:xfrm>
            <a:prstGeom prst="rect">
              <a:avLst/>
            </a:prstGeom>
            <a:noFill/>
          </p:spPr>
          <p:txBody>
            <a:bodyPr wrap="square" rtlCol="0">
              <a:spAutoFit/>
            </a:bodyPr>
            <a:lstStyle/>
            <a:p>
              <a:pPr algn="ctr"/>
              <a:r>
                <a:rPr lang="en-US" sz="1600" dirty="0">
                  <a:latin typeface="CMU Serif" panose="02000603000000000000" pitchFamily="2" charset="0"/>
                  <a:ea typeface="CMU Serif" panose="02000603000000000000" pitchFamily="2" charset="0"/>
                  <a:cs typeface="CMU Serif" panose="02000603000000000000" pitchFamily="2" charset="0"/>
                </a:rPr>
                <a:t>Distance (degrees,pc)</a:t>
              </a:r>
            </a:p>
          </p:txBody>
        </p:sp>
        <p:sp>
          <p:nvSpPr>
            <p:cNvPr id="37" name="TextBox 36">
              <a:extLst>
                <a:ext uri="{FF2B5EF4-FFF2-40B4-BE49-F238E27FC236}">
                  <a16:creationId xmlns:a16="http://schemas.microsoft.com/office/drawing/2014/main" id="{8A1D4A1B-5F05-40C4-B772-DA4BB09E3E82}"/>
                </a:ext>
              </a:extLst>
            </p:cNvPr>
            <p:cNvSpPr txBox="1"/>
            <p:nvPr/>
          </p:nvSpPr>
          <p:spPr>
            <a:xfrm>
              <a:off x="1076194" y="710807"/>
              <a:ext cx="2607673" cy="395844"/>
            </a:xfrm>
            <a:prstGeom prst="rect">
              <a:avLst/>
            </a:prstGeom>
            <a:noFill/>
          </p:spPr>
          <p:txBody>
            <a:bodyPr wrap="none" rtlCol="0">
              <a:spAutoFit/>
            </a:bodyPr>
            <a:lstStyle/>
            <a:p>
              <a:r>
                <a:rPr kumimoji="1" lang="en-US" altLang="zh-CN" sz="2800" dirty="0">
                  <a:solidFill>
                    <a:srgbClr val="660066"/>
                  </a:solidFill>
                  <a:latin typeface="CMU Serif" panose="02000603000000000000" pitchFamily="2" charset="0"/>
                  <a:ea typeface="CMU Serif" panose="02000603000000000000" pitchFamily="2" charset="0"/>
                  <a:cs typeface="CMU Serif" panose="02000603000000000000" pitchFamily="2" charset="0"/>
                </a:rPr>
                <a:t>Interstellar Medium </a:t>
              </a:r>
              <a:endParaRPr kumimoji="1" lang="zh-CN" altLang="en-US" sz="2800" dirty="0">
                <a:solidFill>
                  <a:srgbClr val="660066"/>
                </a:solidFill>
                <a:latin typeface="CMU Serif" panose="02000603000000000000" pitchFamily="2" charset="0"/>
                <a:cs typeface="CMU Serif" panose="02000603000000000000" pitchFamily="2" charset="0"/>
              </a:endParaRPr>
            </a:p>
          </p:txBody>
        </p:sp>
        <p:sp>
          <p:nvSpPr>
            <p:cNvPr id="38" name="TextBox 37">
              <a:extLst>
                <a:ext uri="{FF2B5EF4-FFF2-40B4-BE49-F238E27FC236}">
                  <a16:creationId xmlns:a16="http://schemas.microsoft.com/office/drawing/2014/main" id="{CD95C71C-65BE-4339-B5A3-01AAD1191A84}"/>
                </a:ext>
              </a:extLst>
            </p:cNvPr>
            <p:cNvSpPr txBox="1"/>
            <p:nvPr/>
          </p:nvSpPr>
          <p:spPr>
            <a:xfrm>
              <a:off x="1362548" y="1058767"/>
              <a:ext cx="1968549" cy="302705"/>
            </a:xfrm>
            <a:prstGeom prst="rect">
              <a:avLst/>
            </a:prstGeom>
            <a:noFill/>
          </p:spPr>
          <p:txBody>
            <a:bodyPr wrap="none" rtlCol="0">
              <a:spAutoFit/>
            </a:bodyPr>
            <a:lstStyle/>
            <a:p>
              <a:r>
                <a:rPr kumimoji="1" lang="en-US" altLang="zh-CN" sz="2000" dirty="0">
                  <a:latin typeface="CMU Serif" panose="02000603000000000000" pitchFamily="2" charset="0"/>
                  <a:ea typeface="CMU Serif" panose="02000603000000000000" pitchFamily="2" charset="0"/>
                  <a:cs typeface="CMU Serif" panose="02000603000000000000" pitchFamily="2" charset="0"/>
                </a:rPr>
                <a:t>Velocity fluctuations </a:t>
              </a:r>
              <a:endParaRPr kumimoji="1" lang="zh-CN" altLang="en-US" sz="2000" dirty="0">
                <a:latin typeface="CMU Serif" panose="02000603000000000000" pitchFamily="2" charset="0"/>
                <a:cs typeface="CMU Serif" panose="02000603000000000000" pitchFamily="2" charset="0"/>
              </a:endParaRPr>
            </a:p>
          </p:txBody>
        </p:sp>
        <p:sp>
          <p:nvSpPr>
            <p:cNvPr id="39" name="TextBox 38">
              <a:extLst>
                <a:ext uri="{FF2B5EF4-FFF2-40B4-BE49-F238E27FC236}">
                  <a16:creationId xmlns:a16="http://schemas.microsoft.com/office/drawing/2014/main" id="{EEFDF78B-4898-4D8F-8679-5BDDAB27A08F}"/>
                </a:ext>
              </a:extLst>
            </p:cNvPr>
            <p:cNvSpPr txBox="1"/>
            <p:nvPr/>
          </p:nvSpPr>
          <p:spPr>
            <a:xfrm>
              <a:off x="1262956" y="2395295"/>
              <a:ext cx="1089300" cy="256134"/>
            </a:xfrm>
            <a:prstGeom prst="rect">
              <a:avLst/>
            </a:prstGeom>
            <a:noFill/>
          </p:spPr>
          <p:txBody>
            <a:bodyPr wrap="none" rtlCol="0">
              <a:spAutoFit/>
            </a:bodyPr>
            <a:lstStyle/>
            <a:p>
              <a:r>
                <a:rPr lang="en-US" sz="1600" dirty="0">
                  <a:latin typeface="CMU Serif" panose="02000603000000000000" pitchFamily="2" charset="0"/>
                  <a:ea typeface="CMU Serif" panose="02000603000000000000" pitchFamily="2" charset="0"/>
                  <a:cs typeface="CMU Serif" panose="02000603000000000000" pitchFamily="2" charset="0"/>
                </a:rPr>
                <a:t>Taurus region</a:t>
              </a:r>
            </a:p>
          </p:txBody>
        </p:sp>
      </p:grpSp>
      <p:sp>
        <p:nvSpPr>
          <p:cNvPr id="66" name="矩形 15">
            <a:extLst>
              <a:ext uri="{FF2B5EF4-FFF2-40B4-BE49-F238E27FC236}">
                <a16:creationId xmlns:a16="http://schemas.microsoft.com/office/drawing/2014/main" id="{3CE1F8D9-83DB-460D-9531-5CB0A871B708}"/>
              </a:ext>
            </a:extLst>
          </p:cNvPr>
          <p:cNvSpPr/>
          <p:nvPr/>
        </p:nvSpPr>
        <p:spPr>
          <a:xfrm>
            <a:off x="6705271" y="733670"/>
            <a:ext cx="5661950" cy="830997"/>
          </a:xfrm>
          <a:prstGeom prst="rect">
            <a:avLst/>
          </a:prstGeom>
        </p:spPr>
        <p:txBody>
          <a:bodyPr wrap="square">
            <a:spAutoFit/>
          </a:bodyPr>
          <a:lstStyle/>
          <a:p>
            <a:pPr algn="l"/>
            <a:r>
              <a:rPr lang="en-US" altLang="zh-CN" sz="2400" dirty="0">
                <a:latin typeface="CMU Serif" panose="02000603000000000000" pitchFamily="2" charset="0"/>
                <a:ea typeface="CMU Serif" panose="02000603000000000000" pitchFamily="2" charset="0"/>
                <a:cs typeface="CMU Serif" panose="02000603000000000000" pitchFamily="2" charset="0"/>
                <a:sym typeface="+mn-ea"/>
              </a:rPr>
              <a:t>Typical magnetic field tracing method: </a:t>
            </a:r>
            <a:r>
              <a:rPr lang="en-US" altLang="zh-CN" sz="2400" b="1" dirty="0">
                <a:latin typeface="CMU Serif" panose="02000603000000000000" pitchFamily="2" charset="0"/>
                <a:ea typeface="CMU Serif" panose="02000603000000000000" pitchFamily="2" charset="0"/>
                <a:cs typeface="CMU Serif" panose="02000603000000000000" pitchFamily="2" charset="0"/>
                <a:sym typeface="+mn-ea"/>
              </a:rPr>
              <a:t>synchrotron polarization</a:t>
            </a:r>
          </a:p>
        </p:txBody>
      </p:sp>
      <p:grpSp>
        <p:nvGrpSpPr>
          <p:cNvPr id="70" name="Group 69">
            <a:extLst>
              <a:ext uri="{FF2B5EF4-FFF2-40B4-BE49-F238E27FC236}">
                <a16:creationId xmlns:a16="http://schemas.microsoft.com/office/drawing/2014/main" id="{18502BD5-3234-4D71-AACA-E51C8E7ED6AC}"/>
              </a:ext>
            </a:extLst>
          </p:cNvPr>
          <p:cNvGrpSpPr/>
          <p:nvPr/>
        </p:nvGrpSpPr>
        <p:grpSpPr>
          <a:xfrm>
            <a:off x="9417552" y="1645928"/>
            <a:ext cx="2634766" cy="2397600"/>
            <a:chOff x="9682112" y="1819057"/>
            <a:chExt cx="7160483" cy="6515940"/>
          </a:xfrm>
        </p:grpSpPr>
        <p:pic>
          <p:nvPicPr>
            <p:cNvPr id="67" name="Picture 2">
              <a:extLst>
                <a:ext uri="{FF2B5EF4-FFF2-40B4-BE49-F238E27FC236}">
                  <a16:creationId xmlns:a16="http://schemas.microsoft.com/office/drawing/2014/main" id="{D45A8960-79E5-4356-B03C-9E5E8A0205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448"/>
            <a:stretch/>
          </p:blipFill>
          <p:spPr bwMode="auto">
            <a:xfrm>
              <a:off x="9682112" y="1819057"/>
              <a:ext cx="7103362" cy="321447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Universe | Free Full-Text | Cosmic-Ray Acceleration and Magnetic ...">
              <a:extLst>
                <a:ext uri="{FF2B5EF4-FFF2-40B4-BE49-F238E27FC236}">
                  <a16:creationId xmlns:a16="http://schemas.microsoft.com/office/drawing/2014/main" id="{620154D0-5DA7-4720-92CB-5E8D0A13AA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216"/>
            <a:stretch/>
          </p:blipFill>
          <p:spPr bwMode="auto">
            <a:xfrm>
              <a:off x="9861930" y="5028169"/>
              <a:ext cx="3293695" cy="330682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846A1A23-4CB8-4CF4-BD9E-F431385ACE46}"/>
                </a:ext>
              </a:extLst>
            </p:cNvPr>
            <p:cNvPicPr>
              <a:picLocks noChangeAspect="1"/>
            </p:cNvPicPr>
            <p:nvPr/>
          </p:nvPicPr>
          <p:blipFill>
            <a:blip r:embed="rId9"/>
            <a:stretch>
              <a:fillRect/>
            </a:stretch>
          </p:blipFill>
          <p:spPr>
            <a:xfrm>
              <a:off x="13864217" y="5009301"/>
              <a:ext cx="2978378" cy="3030911"/>
            </a:xfrm>
            <a:prstGeom prst="rect">
              <a:avLst/>
            </a:prstGeom>
          </p:spPr>
        </p:pic>
      </p:grpSp>
      <p:cxnSp>
        <p:nvCxnSpPr>
          <p:cNvPr id="71" name="Straight Connector 70">
            <a:extLst>
              <a:ext uri="{FF2B5EF4-FFF2-40B4-BE49-F238E27FC236}">
                <a16:creationId xmlns:a16="http://schemas.microsoft.com/office/drawing/2014/main" id="{C5EFC6A6-6030-49A4-ACAC-1A12D26039B2}"/>
              </a:ext>
            </a:extLst>
          </p:cNvPr>
          <p:cNvCxnSpPr>
            <a:cxnSpLocks/>
          </p:cNvCxnSpPr>
          <p:nvPr/>
        </p:nvCxnSpPr>
        <p:spPr>
          <a:xfrm>
            <a:off x="6570713" y="844595"/>
            <a:ext cx="0" cy="5787699"/>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47AB13E-BB17-4B77-AC68-0EC7CC94F9C8}"/>
              </a:ext>
            </a:extLst>
          </p:cNvPr>
          <p:cNvSpPr txBox="1"/>
          <p:nvPr/>
        </p:nvSpPr>
        <p:spPr>
          <a:xfrm>
            <a:off x="9566726" y="3933368"/>
            <a:ext cx="2707171" cy="276999"/>
          </a:xfrm>
          <a:prstGeom prst="rect">
            <a:avLst/>
          </a:prstGeom>
          <a:noFill/>
        </p:spPr>
        <p:txBody>
          <a:bodyPr wrap="square" rtlCol="0">
            <a:spAutoFit/>
          </a:bodyPr>
          <a:lstStyle/>
          <a:p>
            <a:pPr algn="r"/>
            <a:r>
              <a:rPr lang="en-US" sz="1200" dirty="0">
                <a:latin typeface="CMU Serif" panose="02000603000000000000" pitchFamily="2" charset="0"/>
                <a:ea typeface="CMU Serif" panose="02000603000000000000" pitchFamily="2" charset="0"/>
                <a:cs typeface="CMU Serif" panose="02000603000000000000" pitchFamily="2" charset="0"/>
              </a:rPr>
              <a:t>Bonafede et al. (2022)</a:t>
            </a:r>
          </a:p>
        </p:txBody>
      </p:sp>
      <p:sp>
        <p:nvSpPr>
          <p:cNvPr id="79" name="TextBox 78">
            <a:extLst>
              <a:ext uri="{FF2B5EF4-FFF2-40B4-BE49-F238E27FC236}">
                <a16:creationId xmlns:a16="http://schemas.microsoft.com/office/drawing/2014/main" id="{81F297BD-DA6F-448D-ADAE-5FFE8F7FFBF6}"/>
              </a:ext>
            </a:extLst>
          </p:cNvPr>
          <p:cNvSpPr txBox="1"/>
          <p:nvPr/>
        </p:nvSpPr>
        <p:spPr>
          <a:xfrm>
            <a:off x="8181711" y="4083793"/>
            <a:ext cx="2707171" cy="276999"/>
          </a:xfrm>
          <a:prstGeom prst="rect">
            <a:avLst/>
          </a:prstGeom>
          <a:noFill/>
        </p:spPr>
        <p:txBody>
          <a:bodyPr wrap="square" rtlCol="0">
            <a:spAutoFit/>
          </a:bodyPr>
          <a:lstStyle/>
          <a:p>
            <a:pPr algn="r"/>
            <a:r>
              <a:rPr lang="en-US" sz="1200" dirty="0" err="1">
                <a:latin typeface="CMU Serif" panose="02000603000000000000" pitchFamily="2" charset="0"/>
                <a:ea typeface="CMU Serif" panose="02000603000000000000" pitchFamily="2" charset="0"/>
                <a:cs typeface="CMU Serif" panose="02000603000000000000" pitchFamily="2" charset="0"/>
              </a:rPr>
              <a:t>Wittor</a:t>
            </a:r>
            <a:r>
              <a:rPr lang="en-US" sz="1200" dirty="0">
                <a:latin typeface="CMU Serif" panose="02000603000000000000" pitchFamily="2" charset="0"/>
                <a:ea typeface="CMU Serif" panose="02000603000000000000" pitchFamily="2" charset="0"/>
                <a:cs typeface="CMU Serif" panose="02000603000000000000" pitchFamily="2" charset="0"/>
              </a:rPr>
              <a:t> Denis (2023)</a:t>
            </a:r>
          </a:p>
        </p:txBody>
      </p:sp>
      <p:grpSp>
        <p:nvGrpSpPr>
          <p:cNvPr id="80" name="Group 79">
            <a:extLst>
              <a:ext uri="{FF2B5EF4-FFF2-40B4-BE49-F238E27FC236}">
                <a16:creationId xmlns:a16="http://schemas.microsoft.com/office/drawing/2014/main" id="{A7DA0DEF-49B3-4096-88C5-539696678605}"/>
              </a:ext>
            </a:extLst>
          </p:cNvPr>
          <p:cNvGrpSpPr/>
          <p:nvPr/>
        </p:nvGrpSpPr>
        <p:grpSpPr>
          <a:xfrm>
            <a:off x="6577269" y="4359100"/>
            <a:ext cx="5614730" cy="2481148"/>
            <a:chOff x="-5600265" y="10"/>
            <a:chExt cx="17792265" cy="6863475"/>
          </a:xfrm>
        </p:grpSpPr>
        <p:pic>
          <p:nvPicPr>
            <p:cNvPr id="81" name="Picture 80">
              <a:extLst>
                <a:ext uri="{FF2B5EF4-FFF2-40B4-BE49-F238E27FC236}">
                  <a16:creationId xmlns:a16="http://schemas.microsoft.com/office/drawing/2014/main" id="{E3F9ACDF-194C-4961-B5B0-187FB765BEC3}"/>
                </a:ext>
              </a:extLst>
            </p:cNvPr>
            <p:cNvPicPr>
              <a:picLocks noChangeAspect="1"/>
            </p:cNvPicPr>
            <p:nvPr/>
          </p:nvPicPr>
          <p:blipFill rotWithShape="1">
            <a:blip r:embed="rId10"/>
            <a:srcRect l="12267" r="13935" b="-2"/>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82" name="Picture 81">
              <a:extLst>
                <a:ext uri="{FF2B5EF4-FFF2-40B4-BE49-F238E27FC236}">
                  <a16:creationId xmlns:a16="http://schemas.microsoft.com/office/drawing/2014/main" id="{A8FE7EB4-2738-4476-86F4-C35E7A334BB4}"/>
                </a:ext>
              </a:extLst>
            </p:cNvPr>
            <p:cNvPicPr>
              <a:picLocks noChangeAspect="1"/>
            </p:cNvPicPr>
            <p:nvPr/>
          </p:nvPicPr>
          <p:blipFill rotWithShape="1">
            <a:blip r:embed="rId11"/>
            <a:srcRect t="37" r="1" b="1"/>
            <a:stretch/>
          </p:blipFill>
          <p:spPr>
            <a:xfrm>
              <a:off x="20" y="10"/>
              <a:ext cx="9154674"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83" name="Picture 82">
              <a:extLst>
                <a:ext uri="{FF2B5EF4-FFF2-40B4-BE49-F238E27FC236}">
                  <a16:creationId xmlns:a16="http://schemas.microsoft.com/office/drawing/2014/main" id="{5D41C315-7835-4C59-8897-C4A3A4BC9C64}"/>
                </a:ext>
              </a:extLst>
            </p:cNvPr>
            <p:cNvPicPr>
              <a:picLocks noChangeAspect="1"/>
            </p:cNvPicPr>
            <p:nvPr/>
          </p:nvPicPr>
          <p:blipFill rotWithShape="1">
            <a:blip r:embed="rId12"/>
            <a:srcRect r="5494" b="-1"/>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84" name="Rectangle: Rounded Corners 83">
              <a:extLst>
                <a:ext uri="{FF2B5EF4-FFF2-40B4-BE49-F238E27FC236}">
                  <a16:creationId xmlns:a16="http://schemas.microsoft.com/office/drawing/2014/main" id="{41F76433-21BD-42F4-B51A-944D15A9B36A}"/>
                </a:ext>
              </a:extLst>
            </p:cNvPr>
            <p:cNvSpPr/>
            <p:nvPr/>
          </p:nvSpPr>
          <p:spPr>
            <a:xfrm>
              <a:off x="208344" y="92331"/>
              <a:ext cx="5887655" cy="1782767"/>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5" name="TextBox 84">
              <a:extLst>
                <a:ext uri="{FF2B5EF4-FFF2-40B4-BE49-F238E27FC236}">
                  <a16:creationId xmlns:a16="http://schemas.microsoft.com/office/drawing/2014/main" id="{639D2EBF-E4AC-47F7-9C1D-A6E15CE14402}"/>
                </a:ext>
              </a:extLst>
            </p:cNvPr>
            <p:cNvSpPr txBox="1"/>
            <p:nvPr/>
          </p:nvSpPr>
          <p:spPr>
            <a:xfrm>
              <a:off x="-5600265" y="2380595"/>
              <a:ext cx="6074039" cy="2554161"/>
            </a:xfrm>
            <a:prstGeom prst="rect">
              <a:avLst/>
            </a:prstGeom>
            <a:noFill/>
          </p:spPr>
          <p:txBody>
            <a:bodyPr wrap="square" rtlCol="0">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large sky coverage, many wavelengths</a:t>
              </a:r>
            </a:p>
          </p:txBody>
        </p:sp>
      </p:grpSp>
      <p:sp>
        <p:nvSpPr>
          <p:cNvPr id="89" name="TextBox 88">
            <a:extLst>
              <a:ext uri="{FF2B5EF4-FFF2-40B4-BE49-F238E27FC236}">
                <a16:creationId xmlns:a16="http://schemas.microsoft.com/office/drawing/2014/main" id="{77DCF5EE-3A22-45F1-A3EF-30DF0AF9C537}"/>
              </a:ext>
            </a:extLst>
          </p:cNvPr>
          <p:cNvSpPr txBox="1"/>
          <p:nvPr/>
        </p:nvSpPr>
        <p:spPr>
          <a:xfrm>
            <a:off x="8517212" y="4417748"/>
            <a:ext cx="10541000" cy="584775"/>
          </a:xfrm>
          <a:prstGeom prst="rect">
            <a:avLst/>
          </a:prstGeom>
          <a:noFill/>
        </p:spPr>
        <p:txBody>
          <a:bodyPr wrap="square">
            <a:spAutoFit/>
          </a:bodyPr>
          <a:lstStyle/>
          <a:p>
            <a:r>
              <a:rPr lang="en-US" sz="3200" dirty="0">
                <a:solidFill>
                  <a:schemeClr val="bg1"/>
                </a:solidFill>
                <a:latin typeface="CMU Serif" panose="02000603000000000000" pitchFamily="2" charset="0"/>
                <a:ea typeface="CMU Serif" panose="02000603000000000000" pitchFamily="2" charset="0"/>
                <a:cs typeface="CMU Serif" panose="02000603000000000000" pitchFamily="2" charset="0"/>
              </a:rPr>
              <a:t>LOFAR</a:t>
            </a:r>
            <a:endParaRPr lang="en-US" sz="3200" dirty="0">
              <a:solidFill>
                <a:schemeClr val="bg1"/>
              </a:solidFill>
            </a:endParaRPr>
          </a:p>
        </p:txBody>
      </p:sp>
      <p:sp>
        <p:nvSpPr>
          <p:cNvPr id="93" name="TextBox 92">
            <a:extLst>
              <a:ext uri="{FF2B5EF4-FFF2-40B4-BE49-F238E27FC236}">
                <a16:creationId xmlns:a16="http://schemas.microsoft.com/office/drawing/2014/main" id="{0BA6EE3A-86AE-4E60-A306-076E0B59D3A3}"/>
              </a:ext>
            </a:extLst>
          </p:cNvPr>
          <p:cNvSpPr txBox="1"/>
          <p:nvPr/>
        </p:nvSpPr>
        <p:spPr>
          <a:xfrm>
            <a:off x="6501263" y="4648510"/>
            <a:ext cx="10544536" cy="353943"/>
          </a:xfrm>
          <a:prstGeom prst="rect">
            <a:avLst/>
          </a:prstGeom>
          <a:noFill/>
        </p:spPr>
        <p:txBody>
          <a:bodyPr wrap="square">
            <a:spAutoFit/>
          </a:bodyPr>
          <a:lstStyle/>
          <a:p>
            <a:r>
              <a:rPr lang="en-US" sz="1700" dirty="0">
                <a:latin typeface="CMU Serif" panose="02000603000000000000" pitchFamily="2" charset="0"/>
                <a:ea typeface="CMU Serif" panose="02000603000000000000" pitchFamily="2" charset="0"/>
                <a:cs typeface="CMU Serif" panose="02000603000000000000" pitchFamily="2" charset="0"/>
              </a:rPr>
              <a:t>New radio surveys</a:t>
            </a:r>
          </a:p>
        </p:txBody>
      </p:sp>
    </p:spTree>
    <p:extLst>
      <p:ext uri="{BB962C8B-B14F-4D97-AF65-F5344CB8AC3E}">
        <p14:creationId xmlns:p14="http://schemas.microsoft.com/office/powerpoint/2010/main" val="1630647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8A0BA9-8AF6-23A7-4828-AA760B6BC4AA}"/>
              </a:ext>
            </a:extLst>
          </p:cNvPr>
          <p:cNvPicPr>
            <a:picLocks noChangeAspect="1"/>
          </p:cNvPicPr>
          <p:nvPr/>
        </p:nvPicPr>
        <p:blipFill rotWithShape="1">
          <a:blip r:embed="rId3"/>
          <a:srcRect l="12267" r="13935" b="-2"/>
          <a:stretch/>
        </p:blipFill>
        <p:spPr>
          <a:xfrm>
            <a:off x="7794519" y="3506112"/>
            <a:ext cx="4397481" cy="3351888"/>
          </a:xfrm>
          <a:custGeom>
            <a:avLst/>
            <a:gdLst/>
            <a:ahLst/>
            <a:cxnLst/>
            <a:rect l="l" t="t" r="r" b="b"/>
            <a:pathLst>
              <a:path w="4397481" h="3351888">
                <a:moveTo>
                  <a:pt x="0" y="0"/>
                </a:moveTo>
                <a:lnTo>
                  <a:pt x="4397481" y="0"/>
                </a:lnTo>
                <a:lnTo>
                  <a:pt x="4397481" y="3351888"/>
                </a:lnTo>
                <a:lnTo>
                  <a:pt x="1552363" y="3351888"/>
                </a:lnTo>
                <a:close/>
              </a:path>
            </a:pathLst>
          </a:custGeom>
        </p:spPr>
      </p:pic>
      <p:pic>
        <p:nvPicPr>
          <p:cNvPr id="3" name="Picture 2">
            <a:extLst>
              <a:ext uri="{FF2B5EF4-FFF2-40B4-BE49-F238E27FC236}">
                <a16:creationId xmlns:a16="http://schemas.microsoft.com/office/drawing/2014/main" id="{8CF1291A-1154-31E5-7029-989969B547FD}"/>
              </a:ext>
            </a:extLst>
          </p:cNvPr>
          <p:cNvPicPr>
            <a:picLocks noChangeAspect="1"/>
          </p:cNvPicPr>
          <p:nvPr/>
        </p:nvPicPr>
        <p:blipFill rotWithShape="1">
          <a:blip r:embed="rId4"/>
          <a:srcRect t="37" r="1" b="1"/>
          <a:stretch/>
        </p:blipFill>
        <p:spPr>
          <a:xfrm>
            <a:off x="20" y="10"/>
            <a:ext cx="9154673" cy="6863475"/>
          </a:xfrm>
          <a:custGeom>
            <a:avLst/>
            <a:gdLst/>
            <a:ahLst/>
            <a:cxnLst/>
            <a:rect l="l" t="t" r="r" b="b"/>
            <a:pathLst>
              <a:path w="9154693" h="6863485">
                <a:moveTo>
                  <a:pt x="0" y="0"/>
                </a:moveTo>
                <a:lnTo>
                  <a:pt x="5976000" y="0"/>
                </a:lnTo>
                <a:lnTo>
                  <a:pt x="9154693" y="6863485"/>
                </a:lnTo>
                <a:lnTo>
                  <a:pt x="0" y="6863485"/>
                </a:lnTo>
                <a:lnTo>
                  <a:pt x="0" y="0"/>
                </a:lnTo>
                <a:close/>
              </a:path>
            </a:pathLst>
          </a:custGeom>
        </p:spPr>
      </p:pic>
      <p:pic>
        <p:nvPicPr>
          <p:cNvPr id="4" name="Picture 3">
            <a:extLst>
              <a:ext uri="{FF2B5EF4-FFF2-40B4-BE49-F238E27FC236}">
                <a16:creationId xmlns:a16="http://schemas.microsoft.com/office/drawing/2014/main" id="{3DDCA9A8-7718-4E1F-802D-0F8E65D00530}"/>
              </a:ext>
            </a:extLst>
          </p:cNvPr>
          <p:cNvPicPr>
            <a:picLocks noChangeAspect="1"/>
          </p:cNvPicPr>
          <p:nvPr/>
        </p:nvPicPr>
        <p:blipFill rotWithShape="1">
          <a:blip r:embed="rId5"/>
          <a:srcRect r="5494" b="-1"/>
          <a:stretch/>
        </p:blipFill>
        <p:spPr>
          <a:xfrm>
            <a:off x="6168189" y="10"/>
            <a:ext cx="6023811" cy="3346394"/>
          </a:xfrm>
          <a:custGeom>
            <a:avLst/>
            <a:gdLst/>
            <a:ahLst/>
            <a:cxnLst/>
            <a:rect l="l" t="t" r="r" b="b"/>
            <a:pathLst>
              <a:path w="6023811" h="3346404">
                <a:moveTo>
                  <a:pt x="0" y="0"/>
                </a:moveTo>
                <a:lnTo>
                  <a:pt x="6023811" y="0"/>
                </a:lnTo>
                <a:lnTo>
                  <a:pt x="6023811" y="3346404"/>
                </a:lnTo>
                <a:lnTo>
                  <a:pt x="1549824" y="3346404"/>
                </a:lnTo>
                <a:close/>
              </a:path>
            </a:pathLst>
          </a:custGeom>
        </p:spPr>
      </p:pic>
      <p:sp>
        <p:nvSpPr>
          <p:cNvPr id="6" name="Rectangle: Rounded Corners 5">
            <a:extLst>
              <a:ext uri="{FF2B5EF4-FFF2-40B4-BE49-F238E27FC236}">
                <a16:creationId xmlns:a16="http://schemas.microsoft.com/office/drawing/2014/main" id="{3EB42AEE-3FA0-4DE1-B39C-04DC09BEFD79}"/>
              </a:ext>
            </a:extLst>
          </p:cNvPr>
          <p:cNvSpPr/>
          <p:nvPr/>
        </p:nvSpPr>
        <p:spPr>
          <a:xfrm>
            <a:off x="208344" y="92331"/>
            <a:ext cx="5887655" cy="1782767"/>
          </a:xfrm>
          <a:prstGeom prst="round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TextBox 4">
            <a:extLst>
              <a:ext uri="{FF2B5EF4-FFF2-40B4-BE49-F238E27FC236}">
                <a16:creationId xmlns:a16="http://schemas.microsoft.com/office/drawing/2014/main" id="{FF0C2673-6095-E600-9BCD-35EBE51E7C64}"/>
              </a:ext>
            </a:extLst>
          </p:cNvPr>
          <p:cNvSpPr txBox="1"/>
          <p:nvPr/>
        </p:nvSpPr>
        <p:spPr>
          <a:xfrm>
            <a:off x="410906" y="196772"/>
            <a:ext cx="5685093" cy="1569660"/>
          </a:xfrm>
          <a:prstGeom prst="rect">
            <a:avLst/>
          </a:prstGeom>
          <a:noFill/>
        </p:spPr>
        <p:txBody>
          <a:bodyPr wrap="square" rtlCol="0">
            <a:spAutoFit/>
          </a:bodyPr>
          <a:lstStyle/>
          <a:p>
            <a:r>
              <a:rPr lang="en-US" sz="3200" dirty="0">
                <a:solidFill>
                  <a:schemeClr val="bg1"/>
                </a:solidFill>
                <a:latin typeface="CMU Serif" panose="02000603000000000000" pitchFamily="2" charset="0"/>
                <a:ea typeface="CMU Serif" panose="02000603000000000000" pitchFamily="2" charset="0"/>
                <a:cs typeface="CMU Serif" panose="02000603000000000000" pitchFamily="2" charset="0"/>
              </a:rPr>
              <a:t>LOFAR is a gigantic European telescope measuring at 2 to 15 m radio wavelength</a:t>
            </a:r>
          </a:p>
        </p:txBody>
      </p:sp>
    </p:spTree>
    <p:extLst>
      <p:ext uri="{BB962C8B-B14F-4D97-AF65-F5344CB8AC3E}">
        <p14:creationId xmlns:p14="http://schemas.microsoft.com/office/powerpoint/2010/main" val="2544010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94508"/>
            <a:ext cx="11659565" cy="646331"/>
          </a:xfrm>
          <a:prstGeom prst="rect">
            <a:avLst/>
          </a:prstGeom>
          <a:noFill/>
        </p:spPr>
        <p:txBody>
          <a:bodyPr wrap="square">
            <a:spAutoFit/>
          </a:bodyPr>
          <a:lstStyle/>
          <a:p>
            <a:r>
              <a:rPr lang="en-US" sz="3600" dirty="0">
                <a:latin typeface="CMU Serif" panose="02000603000000000000" pitchFamily="2" charset="0"/>
                <a:ea typeface="CMU Serif" panose="02000603000000000000" pitchFamily="2" charset="0"/>
                <a:cs typeface="CMU Serif" panose="02000603000000000000" pitchFamily="2" charset="0"/>
              </a:rPr>
              <a:t>Why polarization maps? What current surveys give us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6B03E9-5447-441E-9A80-B7B20C9E8A74}"/>
                  </a:ext>
                </a:extLst>
              </p:cNvPr>
              <p:cNvSpPr txBox="1"/>
              <p:nvPr/>
            </p:nvSpPr>
            <p:spPr>
              <a:xfrm>
                <a:off x="6328864" y="1743580"/>
                <a:ext cx="5992344" cy="32735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Stokes </a:t>
                </a:r>
                <a14:m>
                  <m:oMath xmlns:m="http://schemas.openxmlformats.org/officeDocument/2006/math">
                    <m:r>
                      <a:rPr lang="en-US" sz="2000" b="0" i="1" smtClean="0">
                        <a:solidFill>
                          <a:srgbClr val="111111"/>
                        </a:solidFill>
                        <a:latin typeface="Cambria Math" panose="02040503050406030204" pitchFamily="18" charset="0"/>
                      </a:rPr>
                      <m:t>𝑄</m:t>
                    </m:r>
                    <m:r>
                      <a:rPr lang="en-US" sz="2000" b="0" i="1" smtClean="0">
                        <a:solidFill>
                          <a:srgbClr val="111111"/>
                        </a:solidFill>
                        <a:latin typeface="Cambria Math" panose="02040503050406030204" pitchFamily="18" charset="0"/>
                      </a:rPr>
                      <m:t>, </m:t>
                    </m:r>
                    <m:r>
                      <a:rPr lang="en-US" sz="2000" b="0" i="1" smtClean="0">
                        <a:solidFill>
                          <a:srgbClr val="111111"/>
                        </a:solidFill>
                        <a:latin typeface="Cambria Math" panose="02040503050406030204" pitchFamily="18" charset="0"/>
                      </a:rPr>
                      <m:t>𝑈</m:t>
                    </m:r>
                  </m:oMath>
                </a14:m>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encode synchrotron emissivity and magnetic geometry.</a:t>
                </a:r>
              </a:p>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Faraday rotation imprints wavelength-dependent phase, mixing scales.</a:t>
                </a:r>
              </a:p>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Finally, to disentangle emissivity and Faraday effects to recover turbulence spectra. </a:t>
                </a:r>
              </a:p>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Faraday depolarization flattens spatial spectra.</a:t>
                </a:r>
              </a:p>
            </p:txBody>
          </p:sp>
        </mc:Choice>
        <mc:Fallback xmlns="">
          <p:sp>
            <p:nvSpPr>
              <p:cNvPr id="8" name="TextBox 7">
                <a:extLst>
                  <a:ext uri="{FF2B5EF4-FFF2-40B4-BE49-F238E27FC236}">
                    <a16:creationId xmlns:a16="http://schemas.microsoft.com/office/drawing/2014/main" id="{B26B03E9-5447-441E-9A80-B7B20C9E8A74}"/>
                  </a:ext>
                </a:extLst>
              </p:cNvPr>
              <p:cNvSpPr txBox="1">
                <a:spLocks noRot="1" noChangeAspect="1" noMove="1" noResize="1" noEditPoints="1" noAdjustHandles="1" noChangeArrowheads="1" noChangeShapeType="1" noTextEdit="1"/>
              </p:cNvSpPr>
              <p:nvPr/>
            </p:nvSpPr>
            <p:spPr>
              <a:xfrm>
                <a:off x="6328864" y="1743580"/>
                <a:ext cx="5992344" cy="3273525"/>
              </a:xfrm>
              <a:prstGeom prst="rect">
                <a:avLst/>
              </a:prstGeom>
              <a:blipFill>
                <a:blip r:embed="rId3"/>
                <a:stretch>
                  <a:fillRect l="-916" r="-1729" b="-2421"/>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1577929A-4D0C-4E0D-B6A1-4A87CDD69892}"/>
              </a:ext>
            </a:extLst>
          </p:cNvPr>
          <p:cNvPicPr>
            <a:picLocks noChangeAspect="1"/>
          </p:cNvPicPr>
          <p:nvPr/>
        </p:nvPicPr>
        <p:blipFill>
          <a:blip r:embed="rId4"/>
          <a:stretch>
            <a:fillRect/>
          </a:stretch>
        </p:blipFill>
        <p:spPr>
          <a:xfrm>
            <a:off x="-1" y="1307939"/>
            <a:ext cx="6199657" cy="4124921"/>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512B62-667B-4004-A487-5C70A6ED7A49}"/>
                  </a:ext>
                </a:extLst>
              </p:cNvPr>
              <p:cNvSpPr txBox="1"/>
              <p:nvPr/>
            </p:nvSpPr>
            <p:spPr>
              <a:xfrm>
                <a:off x="4627" y="5420854"/>
                <a:ext cx="6674470" cy="353943"/>
              </a:xfrm>
              <a:prstGeom prst="rect">
                <a:avLst/>
              </a:prstGeom>
              <a:noFill/>
            </p:spPr>
            <p:txBody>
              <a:bodyPr wrap="square">
                <a:spAutoFit/>
              </a:bodyPr>
              <a:lstStyle/>
              <a:p>
                <a:r>
                  <a:rPr lang="en-US" sz="1700" dirty="0">
                    <a:latin typeface="CMU Serif" panose="02000603000000000000" pitchFamily="2" charset="0"/>
                    <a:ea typeface="CMU Serif" panose="02000603000000000000" pitchFamily="2" charset="0"/>
                    <a:cs typeface="CMU Serif" panose="02000603000000000000" pitchFamily="2" charset="0"/>
                  </a:rPr>
                  <a:t>Planck PR3 (2018) </a:t>
                </a:r>
                <a14:m>
                  <m:oMath xmlns:m="http://schemas.openxmlformats.org/officeDocument/2006/math">
                    <m:r>
                      <a:rPr lang="en-US" sz="1700" b="0" i="0" smtClean="0">
                        <a:solidFill>
                          <a:srgbClr val="111111"/>
                        </a:solidFill>
                        <a:latin typeface="Cambria Math" panose="02040503050406030204" pitchFamily="18" charset="0"/>
                      </a:rPr>
                      <m:t>353−</m:t>
                    </m:r>
                    <m:r>
                      <m:rPr>
                        <m:sty m:val="p"/>
                      </m:rPr>
                      <a:rPr lang="en-US" sz="1700" b="0" i="0" smtClean="0">
                        <a:solidFill>
                          <a:srgbClr val="111111"/>
                        </a:solidFill>
                        <a:latin typeface="Cambria Math" panose="02040503050406030204" pitchFamily="18" charset="0"/>
                      </a:rPr>
                      <m:t>GHz</m:t>
                    </m:r>
                    <m:r>
                      <a:rPr lang="en-US" sz="1700" b="0" i="0" smtClean="0">
                        <a:solidFill>
                          <a:srgbClr val="111111"/>
                        </a:solidFill>
                        <a:latin typeface="Cambria Math" panose="02040503050406030204" pitchFamily="18" charset="0"/>
                      </a:rPr>
                      <m:t>, </m:t>
                    </m:r>
                    <m:r>
                      <a:rPr lang="en-US" sz="1700" b="0" i="1" smtClean="0">
                        <a:solidFill>
                          <a:srgbClr val="111111"/>
                        </a:solidFill>
                        <a:latin typeface="Cambria Math" panose="02040503050406030204" pitchFamily="18" charset="0"/>
                      </a:rPr>
                      <m:t>𝐼</m:t>
                    </m:r>
                    <m:r>
                      <a:rPr lang="en-US" sz="1700" b="0" i="1" smtClean="0">
                        <a:solidFill>
                          <a:srgbClr val="111111"/>
                        </a:solidFill>
                        <a:latin typeface="Cambria Math" panose="02040503050406030204" pitchFamily="18" charset="0"/>
                      </a:rPr>
                      <m:t>, </m:t>
                    </m:r>
                    <m:r>
                      <a:rPr lang="en-US" sz="1700" b="0" i="1" smtClean="0">
                        <a:solidFill>
                          <a:srgbClr val="111111"/>
                        </a:solidFill>
                        <a:latin typeface="Cambria Math" panose="02040503050406030204" pitchFamily="18" charset="0"/>
                      </a:rPr>
                      <m:t>𝑄</m:t>
                    </m:r>
                    <m:r>
                      <a:rPr lang="en-US" sz="1700" b="0" i="1" smtClean="0">
                        <a:solidFill>
                          <a:srgbClr val="111111"/>
                        </a:solidFill>
                        <a:latin typeface="Cambria Math" panose="02040503050406030204" pitchFamily="18" charset="0"/>
                      </a:rPr>
                      <m:t>, </m:t>
                    </m:r>
                    <m:r>
                      <a:rPr lang="en-US" sz="1700" b="0" i="1" smtClean="0">
                        <a:solidFill>
                          <a:srgbClr val="111111"/>
                        </a:solidFill>
                        <a:latin typeface="Cambria Math" panose="02040503050406030204" pitchFamily="18" charset="0"/>
                      </a:rPr>
                      <m:t>𝑈</m:t>
                    </m:r>
                  </m:oMath>
                </a14:m>
                <a:r>
                  <a:rPr lang="en-US" sz="1700" dirty="0">
                    <a:latin typeface="CMU Serif" panose="02000603000000000000" pitchFamily="2" charset="0"/>
                    <a:ea typeface="CMU Serif" panose="02000603000000000000" pitchFamily="2" charset="0"/>
                    <a:cs typeface="CMU Serif" panose="02000603000000000000" pitchFamily="2" charset="0"/>
                  </a:rPr>
                  <a:t> full-sky maps (HEALPix)</a:t>
                </a:r>
              </a:p>
            </p:txBody>
          </p:sp>
        </mc:Choice>
        <mc:Fallback xmlns="">
          <p:sp>
            <p:nvSpPr>
              <p:cNvPr id="20" name="TextBox 19">
                <a:extLst>
                  <a:ext uri="{FF2B5EF4-FFF2-40B4-BE49-F238E27FC236}">
                    <a16:creationId xmlns:a16="http://schemas.microsoft.com/office/drawing/2014/main" id="{14512B62-667B-4004-A487-5C70A6ED7A49}"/>
                  </a:ext>
                </a:extLst>
              </p:cNvPr>
              <p:cNvSpPr txBox="1">
                <a:spLocks noRot="1" noChangeAspect="1" noMove="1" noResize="1" noEditPoints="1" noAdjustHandles="1" noChangeArrowheads="1" noChangeShapeType="1" noTextEdit="1"/>
              </p:cNvSpPr>
              <p:nvPr/>
            </p:nvSpPr>
            <p:spPr>
              <a:xfrm>
                <a:off x="4627" y="5420854"/>
                <a:ext cx="6674470" cy="353943"/>
              </a:xfrm>
              <a:prstGeom prst="rect">
                <a:avLst/>
              </a:prstGeom>
              <a:blipFill>
                <a:blip r:embed="rId5"/>
                <a:stretch>
                  <a:fillRect l="-639" t="-3448" b="-24138"/>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70CDA323-4D0A-488A-B517-593695065B8B}"/>
              </a:ext>
            </a:extLst>
          </p:cNvPr>
          <p:cNvSpPr txBox="1"/>
          <p:nvPr/>
        </p:nvSpPr>
        <p:spPr>
          <a:xfrm>
            <a:off x="6605050" y="5453855"/>
            <a:ext cx="5738149" cy="830997"/>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We analyze spatial structure from wavelength to separate physical effects</a:t>
            </a:r>
          </a:p>
        </p:txBody>
      </p:sp>
    </p:spTree>
    <p:extLst>
      <p:ext uri="{BB962C8B-B14F-4D97-AF65-F5344CB8AC3E}">
        <p14:creationId xmlns:p14="http://schemas.microsoft.com/office/powerpoint/2010/main" val="1361291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0" y="147569"/>
            <a:ext cx="1219200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latin typeface="CMU Serif" panose="02000603000000000000" pitchFamily="2" charset="0"/>
                <a:ea typeface="CMU Serif" panose="02000603000000000000" pitchFamily="2" charset="0"/>
                <a:cs typeface="CMU Serif" panose="02000603000000000000" pitchFamily="2" charset="0"/>
              </a:rPr>
              <a:t>Propagation geometries: separated screen and mixed volume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1B1F905-A66D-44D2-85EE-4F2EF4F30BEF}"/>
                  </a:ext>
                </a:extLst>
              </p:cNvPr>
              <p:cNvSpPr txBox="1"/>
              <p:nvPr/>
            </p:nvSpPr>
            <p:spPr>
              <a:xfrm>
                <a:off x="7321571" y="3754926"/>
                <a:ext cx="4165243" cy="968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l-GR" sz="2400" b="0" i="1">
                          <a:latin typeface="Cambria Math" panose="02040503050406030204" pitchFamily="18" charset="0"/>
                        </a:rPr>
                        <m:t>𝜆</m:t>
                      </m:r>
                      <m:r>
                        <a:rPr lang="el-GR" sz="2400" b="0" i="1">
                          <a:latin typeface="Cambria Math" panose="02040503050406030204" pitchFamily="18" charset="0"/>
                        </a:rPr>
                        <m:t>) =</m:t>
                      </m:r>
                      <m:nary>
                        <m:naryPr>
                          <m:limLoc m:val="undOvr"/>
                          <m:subHide m:val="on"/>
                          <m:supHide m:val="on"/>
                          <m:ctrlPr>
                            <a:rPr lang="el-GR" sz="2400" i="1" smtClean="0">
                              <a:latin typeface="Cambria Math" panose="02040503050406030204" pitchFamily="18" charset="0"/>
                            </a:rPr>
                          </m:ctrlPr>
                        </m:naryPr>
                        <m:sub/>
                        <m:sup/>
                        <m:e>
                          <m:r>
                            <a:rPr lang="el-GR" sz="2400" b="0" i="1" smtClean="0">
                              <a:latin typeface="Cambria Math" panose="02040503050406030204" pitchFamily="18" charset="0"/>
                              <a:ea typeface="Cambria Math" panose="02040503050406030204" pitchFamily="18" charset="0"/>
                            </a:rPr>
                            <m:t>𝛱</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e>
                      </m:nary>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2</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𝑑𝑧</m:t>
                      </m:r>
                    </m:oMath>
                  </m:oMathPara>
                </a14:m>
                <a:endParaRPr sz="24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 name="TextBox 2">
                <a:extLst>
                  <a:ext uri="{FF2B5EF4-FFF2-40B4-BE49-F238E27FC236}">
                    <a16:creationId xmlns:a16="http://schemas.microsoft.com/office/drawing/2014/main" id="{B1B1F905-A66D-44D2-85EE-4F2EF4F30BEF}"/>
                  </a:ext>
                </a:extLst>
              </p:cNvPr>
              <p:cNvSpPr txBox="1">
                <a:spLocks noRot="1" noChangeAspect="1" noMove="1" noResize="1" noEditPoints="1" noAdjustHandles="1" noChangeArrowheads="1" noChangeShapeType="1" noTextEdit="1"/>
              </p:cNvSpPr>
              <p:nvPr/>
            </p:nvSpPr>
            <p:spPr>
              <a:xfrm>
                <a:off x="7321571" y="3754926"/>
                <a:ext cx="4165243" cy="968727"/>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7BEC696-8765-4D1E-92AE-33F88EF7D12B}"/>
              </a:ext>
            </a:extLst>
          </p:cNvPr>
          <p:cNvSpPr txBox="1"/>
          <p:nvPr/>
        </p:nvSpPr>
        <p:spPr>
          <a:xfrm>
            <a:off x="5555510" y="2666852"/>
            <a:ext cx="7273626" cy="830997"/>
          </a:xfrm>
          <a:prstGeom prst="rect">
            <a:avLst/>
          </a:prstGeom>
          <a:noFill/>
        </p:spPr>
        <p:txBody>
          <a:bodyPr wrap="square">
            <a:spAutoFit/>
          </a:bodyPr>
          <a:lstStyle/>
          <a:p>
            <a:pPr algn="ct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Mixed volume </a:t>
            </a:r>
          </a:p>
          <a:p>
            <a:pPr algn="ct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(emission and rotation in the same region)</a:t>
            </a:r>
          </a:p>
        </p:txBody>
      </p:sp>
      <p:pic>
        <p:nvPicPr>
          <p:cNvPr id="12" name="Picture 11">
            <a:extLst>
              <a:ext uri="{FF2B5EF4-FFF2-40B4-BE49-F238E27FC236}">
                <a16:creationId xmlns:a16="http://schemas.microsoft.com/office/drawing/2014/main" id="{CAB9B613-586B-46D2-B35B-6DFBF2E32484}"/>
              </a:ext>
            </a:extLst>
          </p:cNvPr>
          <p:cNvPicPr>
            <a:picLocks noChangeAspect="1"/>
          </p:cNvPicPr>
          <p:nvPr/>
        </p:nvPicPr>
        <p:blipFill>
          <a:blip r:embed="rId4"/>
          <a:stretch>
            <a:fillRect/>
          </a:stretch>
        </p:blipFill>
        <p:spPr>
          <a:xfrm>
            <a:off x="526434" y="3884309"/>
            <a:ext cx="5357531" cy="3013610"/>
          </a:xfrm>
          <a:prstGeom prst="rect">
            <a:avLst/>
          </a:prstGeom>
        </p:spPr>
      </p:pic>
      <p:sp>
        <p:nvSpPr>
          <p:cNvPr id="10" name="TextBox 9">
            <a:extLst>
              <a:ext uri="{FF2B5EF4-FFF2-40B4-BE49-F238E27FC236}">
                <a16:creationId xmlns:a16="http://schemas.microsoft.com/office/drawing/2014/main" id="{DE179DCB-BDC6-4093-849C-7A15FB475062}"/>
              </a:ext>
            </a:extLst>
          </p:cNvPr>
          <p:cNvSpPr txBox="1"/>
          <p:nvPr/>
        </p:nvSpPr>
        <p:spPr>
          <a:xfrm>
            <a:off x="0" y="2508003"/>
            <a:ext cx="5993296" cy="769441"/>
          </a:xfrm>
          <a:prstGeom prst="rect">
            <a:avLst/>
          </a:prstGeom>
          <a:noFill/>
        </p:spPr>
        <p:txBody>
          <a:bodyPr wrap="square">
            <a:spAutoFit/>
          </a:bodyPr>
          <a:lstStyle/>
          <a:p>
            <a:pPr algn="ctr"/>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Separated screen </a:t>
            </a:r>
          </a:p>
          <a:p>
            <a:pPr algn="ct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(external RM screen in front of emitter)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FABD65-3D3D-45BA-A322-58CC13F77254}"/>
                  </a:ext>
                </a:extLst>
              </p:cNvPr>
              <p:cNvSpPr txBox="1"/>
              <p:nvPr/>
            </p:nvSpPr>
            <p:spPr>
              <a:xfrm>
                <a:off x="1059453" y="3291986"/>
                <a:ext cx="3524875" cy="807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l-GR" sz="2000" b="0" i="1">
                              <a:latin typeface="Cambria Math" panose="02040503050406030204" pitchFamily="18" charset="0"/>
                            </a:rPr>
                            <m:t>𝜆</m:t>
                          </m:r>
                        </m:e>
                      </m:d>
                      <m:r>
                        <a:rPr lang="el-GR" sz="2000" b="0" i="1">
                          <a:latin typeface="Cambria Math" panose="02040503050406030204" pitchFamily="18" charset="0"/>
                        </a:rPr>
                        <m:t>=</m:t>
                      </m:r>
                      <m:sSup>
                        <m:sSupPr>
                          <m:ctrlPr>
                            <a:rPr lang="en-US" sz="2000" i="1">
                              <a:latin typeface="Cambria Math" panose="02040503050406030204" pitchFamily="18" charset="0"/>
                            </a:rPr>
                          </m:ctrlPr>
                        </m:sSupPr>
                        <m:e>
                          <m:r>
                            <a:rPr lang="en-US" sz="2000" b="0" i="1">
                              <a:latin typeface="Cambria Math" panose="02040503050406030204" pitchFamily="18" charset="0"/>
                            </a:rPr>
                            <m:t>𝑒</m:t>
                          </m:r>
                        </m:e>
                        <m:sup>
                          <m:r>
                            <a:rPr lang="en-US" sz="2000" b="0" i="1">
                              <a:latin typeface="Cambria Math" panose="02040503050406030204" pitchFamily="18" charset="0"/>
                            </a:rPr>
                            <m:t>2</m:t>
                          </m:r>
                          <m:r>
                            <a:rPr lang="en-US" sz="2000" b="0" i="1">
                              <a:latin typeface="Cambria Math" panose="02040503050406030204" pitchFamily="18" charset="0"/>
                            </a:rPr>
                            <m:t>𝑖</m:t>
                          </m:r>
                          <m:r>
                            <a:rPr lang="en-US" sz="2000" b="0" i="1">
                              <a:latin typeface="Cambria Math" panose="02040503050406030204" pitchFamily="18" charset="0"/>
                            </a:rPr>
                            <m:t> </m:t>
                          </m:r>
                          <m:r>
                            <m:rPr>
                              <m:sty m:val="p"/>
                            </m:rPr>
                            <a:rPr lang="el-GR" sz="2000" b="0" i="0">
                              <a:latin typeface="Cambria Math" panose="02040503050406030204" pitchFamily="18" charset="0"/>
                              <a:ea typeface="Cambria Math" panose="02040503050406030204" pitchFamily="18" charset="0"/>
                            </a:rPr>
                            <m:t>Φ</m:t>
                          </m:r>
                          <m:d>
                            <m:dPr>
                              <m:ctrlPr>
                                <a:rPr lang="en-US" sz="2000" i="1">
                                  <a:latin typeface="Cambria Math" panose="02040503050406030204" pitchFamily="18" charset="0"/>
                                  <a:ea typeface="Cambria Math" panose="02040503050406030204" pitchFamily="18" charset="0"/>
                                </a:rPr>
                              </m:ctrlPr>
                            </m:dPr>
                            <m:e>
                              <m:r>
                                <m:rPr>
                                  <m:sty m:val="p"/>
                                </m:rPr>
                                <a:rPr lang="en-US" sz="2000" b="0" i="1">
                                  <a:latin typeface="Cambria Math" panose="02040503050406030204" pitchFamily="18" charset="0"/>
                                  <a:ea typeface="Cambria Math" panose="02040503050406030204" pitchFamily="18" charset="0"/>
                                </a:rPr>
                                <m:t>x</m:t>
                              </m:r>
                              <m:r>
                                <a:rPr lang="en-US" sz="2000" b="0" i="1">
                                  <a:latin typeface="Cambria Math" panose="02040503050406030204" pitchFamily="18" charset="0"/>
                                  <a:ea typeface="Cambria Math" panose="02040503050406030204" pitchFamily="18" charset="0"/>
                                </a:rPr>
                                <m:t>,</m:t>
                              </m:r>
                              <m:r>
                                <a:rPr lang="en-US" sz="2000" b="0" i="1">
                                  <a:latin typeface="Cambria Math" panose="02040503050406030204" pitchFamily="18" charset="0"/>
                                  <a:ea typeface="Cambria Math" panose="02040503050406030204" pitchFamily="18" charset="0"/>
                                </a:rPr>
                                <m:t>𝑧</m:t>
                              </m:r>
                            </m:e>
                          </m:d>
                        </m:sup>
                      </m:sSup>
                      <m:nary>
                        <m:naryPr>
                          <m:limLoc m:val="undOvr"/>
                          <m:subHide m:val="on"/>
                          <m:supHide m:val="on"/>
                          <m:ctrlPr>
                            <a:rPr lang="el-GR" sz="2000" i="1">
                              <a:latin typeface="Cambria Math" panose="02040503050406030204" pitchFamily="18" charset="0"/>
                            </a:rPr>
                          </m:ctrlPr>
                        </m:naryPr>
                        <m:sub/>
                        <m:sup/>
                        <m:e>
                          <m:r>
                            <a:rPr lang="el-GR" sz="2000" i="1">
                              <a:latin typeface="Cambria Math" panose="02040503050406030204" pitchFamily="18" charset="0"/>
                              <a:ea typeface="Cambria Math" panose="02040503050406030204" pitchFamily="18" charset="0"/>
                            </a:rPr>
                            <m:t>𝛱</m:t>
                          </m:r>
                          <m:r>
                            <a:rPr lang="en-US" sz="2000" i="1">
                              <a:latin typeface="Cambria Math" panose="02040503050406030204" pitchFamily="18" charset="0"/>
                              <a:ea typeface="Cambria Math" panose="02040503050406030204" pitchFamily="18" charset="0"/>
                            </a:rPr>
                            <m:t>(</m:t>
                          </m:r>
                          <m:r>
                            <m:rPr>
                              <m:sty m:val="p"/>
                            </m:rPr>
                            <a:rPr lang="en-US" sz="2000" i="1">
                              <a:latin typeface="Cambria Math" panose="02040503050406030204" pitchFamily="18" charset="0"/>
                              <a:ea typeface="Cambria Math" panose="02040503050406030204" pitchFamily="18" charset="0"/>
                            </a:rPr>
                            <m:t>x</m:t>
                          </m:r>
                          <m: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r>
                            <a:rPr lang="en-US" sz="2000" i="1">
                              <a:latin typeface="Cambria Math" panose="02040503050406030204" pitchFamily="18" charset="0"/>
                              <a:ea typeface="Cambria Math" panose="02040503050406030204" pitchFamily="18" charset="0"/>
                            </a:rPr>
                            <m:t>)</m:t>
                          </m:r>
                        </m:e>
                      </m:nary>
                      <m:r>
                        <a:rPr lang="en-US" sz="2000" i="1">
                          <a:latin typeface="Cambria Math" panose="02040503050406030204" pitchFamily="18" charset="0"/>
                        </a:rPr>
                        <m:t>𝑑𝑧</m:t>
                      </m:r>
                      <m:r>
                        <a:rPr lang="en-US" sz="2000" b="0" i="1" smtClean="0">
                          <a:latin typeface="Cambria Math" panose="02040503050406030204" pitchFamily="18" charset="0"/>
                          <a:ea typeface="Cambria Math" panose="02040503050406030204" pitchFamily="18" charset="0"/>
                        </a:rPr>
                        <m:t>,</m:t>
                      </m:r>
                    </m:oMath>
                  </m:oMathPara>
                </a14:m>
                <a:endParaRPr sz="20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1" name="TextBox 10">
                <a:extLst>
                  <a:ext uri="{FF2B5EF4-FFF2-40B4-BE49-F238E27FC236}">
                    <a16:creationId xmlns:a16="http://schemas.microsoft.com/office/drawing/2014/main" id="{1CFABD65-3D3D-45BA-A322-58CC13F77254}"/>
                  </a:ext>
                </a:extLst>
              </p:cNvPr>
              <p:cNvSpPr txBox="1">
                <a:spLocks noRot="1" noChangeAspect="1" noMove="1" noResize="1" noEditPoints="1" noAdjustHandles="1" noChangeArrowheads="1" noChangeShapeType="1" noTextEdit="1"/>
              </p:cNvSpPr>
              <p:nvPr/>
            </p:nvSpPr>
            <p:spPr>
              <a:xfrm>
                <a:off x="1059453" y="3291986"/>
                <a:ext cx="3524875" cy="8073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69F705-5C8E-49FF-BC06-7E81C8511755}"/>
                  </a:ext>
                </a:extLst>
              </p:cNvPr>
              <p:cNvSpPr txBox="1"/>
              <p:nvPr/>
            </p:nvSpPr>
            <p:spPr>
              <a:xfrm>
                <a:off x="3002280" y="1175495"/>
                <a:ext cx="6187440" cy="461665"/>
              </a:xfrm>
              <a:prstGeom prst="rect">
                <a:avLst/>
              </a:prstGeom>
              <a:noFill/>
            </p:spPr>
            <p:txBody>
              <a:bodyPr wrap="square">
                <a:spAutoFit/>
              </a:bodyPr>
              <a:lstStyle/>
              <a:p>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With emissivity (</a:t>
                </a:r>
                <a14:m>
                  <m:oMath xmlns:m="http://schemas.openxmlformats.org/officeDocument/2006/math">
                    <m:r>
                      <a:rPr lang="en-US" sz="2400" b="0" i="1" smtClean="0">
                        <a:solidFill>
                          <a:srgbClr val="111111"/>
                        </a:solidFill>
                        <a:latin typeface="Cambria Math" panose="02040503050406030204" pitchFamily="18" charset="0"/>
                        <a:ea typeface="Cambria Math" panose="02040503050406030204" pitchFamily="18" charset="0"/>
                      </a:rPr>
                      <m:t>𝛾</m:t>
                    </m:r>
                    <m:r>
                      <a:rPr lang="en-US" sz="2400" b="0" i="1" smtClean="0">
                        <a:solidFill>
                          <a:srgbClr val="111111"/>
                        </a:solidFill>
                        <a:latin typeface="Cambria Math" panose="02040503050406030204" pitchFamily="18" charset="0"/>
                        <a:ea typeface="Cambria Math" panose="02040503050406030204" pitchFamily="18" charset="0"/>
                      </a:rPr>
                      <m:t>=2</m:t>
                    </m:r>
                  </m:oMath>
                </a14:m>
                <a:r>
                  <a:rPr lang="en-US" sz="2400" dirty="0">
                    <a:solidFill>
                      <a:srgbClr val="111111"/>
                    </a:solidFill>
                    <a:latin typeface="CMU Serif" panose="02000603000000000000" pitchFamily="2" charset="0"/>
                    <a:ea typeface="CMU Serif" panose="02000603000000000000" pitchFamily="2" charset="0"/>
                    <a:cs typeface="CMU Serif" panose="02000603000000000000" pitchFamily="2" charset="0"/>
                  </a:rPr>
                  <a:t>):</a:t>
                </a:r>
              </a:p>
            </p:txBody>
          </p:sp>
        </mc:Choice>
        <mc:Fallback xmlns="">
          <p:sp>
            <p:nvSpPr>
              <p:cNvPr id="14" name="TextBox 13">
                <a:extLst>
                  <a:ext uri="{FF2B5EF4-FFF2-40B4-BE49-F238E27FC236}">
                    <a16:creationId xmlns:a16="http://schemas.microsoft.com/office/drawing/2014/main" id="{3069F705-5C8E-49FF-BC06-7E81C8511755}"/>
                  </a:ext>
                </a:extLst>
              </p:cNvPr>
              <p:cNvSpPr txBox="1">
                <a:spLocks noRot="1" noChangeAspect="1" noMove="1" noResize="1" noEditPoints="1" noAdjustHandles="1" noChangeArrowheads="1" noChangeShapeType="1" noTextEdit="1"/>
              </p:cNvSpPr>
              <p:nvPr/>
            </p:nvSpPr>
            <p:spPr>
              <a:xfrm>
                <a:off x="3002280" y="1175495"/>
                <a:ext cx="6187440" cy="461665"/>
              </a:xfrm>
              <a:prstGeom prst="rect">
                <a:avLst/>
              </a:prstGeom>
              <a:blipFill>
                <a:blip r:embed="rId6"/>
                <a:stretch>
                  <a:fillRect l="-157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D403A4D-3ECF-4B26-BD6D-4600A2C779BE}"/>
                  </a:ext>
                </a:extLst>
              </p:cNvPr>
              <p:cNvSpPr txBox="1"/>
              <p:nvPr/>
            </p:nvSpPr>
            <p:spPr>
              <a:xfrm>
                <a:off x="4111664" y="1593724"/>
                <a:ext cx="3764236" cy="5021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b="0" i="1" smtClean="0">
                          <a:latin typeface="Cambria Math" panose="02040503050406030204" pitchFamily="18" charset="0"/>
                          <a:ea typeface="Cambria Math" panose="02040503050406030204" pitchFamily="18" charset="0"/>
                        </a:rPr>
                        <m:t>𝛱</m:t>
                      </m:r>
                      <m:r>
                        <a:rPr lang="en-US" sz="2400" b="0" i="1">
                          <a:latin typeface="Cambria Math" panose="02040503050406030204" pitchFamily="18" charset="0"/>
                          <a:ea typeface="Cambria Math" panose="02040503050406030204" pitchFamily="18" charset="0"/>
                        </a:rPr>
                        <m:t>(</m:t>
                      </m:r>
                      <m:r>
                        <m:rPr>
                          <m:sty m:val="p"/>
                        </m:rPr>
                        <a:rPr lang="en-US" sz="2400" b="0" i="1">
                          <a:latin typeface="Cambria Math" panose="02040503050406030204" pitchFamily="18" charset="0"/>
                          <a:ea typeface="Cambria Math" panose="02040503050406030204" pitchFamily="18" charset="0"/>
                        </a:rPr>
                        <m:t>x</m:t>
                      </m:r>
                      <m:r>
                        <a:rPr lang="en-US" sz="2400" b="0">
                          <a:latin typeface="Cambria Math" panose="02040503050406030204" pitchFamily="18" charset="0"/>
                          <a:ea typeface="Cambria Math" panose="02040503050406030204" pitchFamily="18" charset="0"/>
                        </a:rPr>
                        <m:t>,</m:t>
                      </m:r>
                      <m:r>
                        <a:rPr lang="en-US" sz="2400" b="0" i="1">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r>
                        <a:rPr lang="el-GR" sz="2400" b="0" i="1">
                          <a:latin typeface="Cambria Math" panose="02040503050406030204" pitchFamily="18" charset="0"/>
                        </a:rPr>
                        <m:t>=</m:t>
                      </m:r>
                      <m:sSup>
                        <m:sSupPr>
                          <m:ctrlPr>
                            <a:rPr lang="el-GR" sz="2400" i="1" smtClean="0">
                              <a:latin typeface="Cambria Math" panose="02040503050406030204" pitchFamily="18" charset="0"/>
                            </a:rPr>
                          </m:ctrlPr>
                        </m:sSupPr>
                        <m:e>
                          <m:sSup>
                            <m:sSupPr>
                              <m:ctrlPr>
                                <a:rPr lang="el-GR" sz="2400" i="1" smtClean="0">
                                  <a:latin typeface="Cambria Math" panose="02040503050406030204" pitchFamily="18" charset="0"/>
                                </a:rPr>
                              </m:ctrlPr>
                            </m:sSupPr>
                            <m:e>
                              <m:sSub>
                                <m:sSubPr>
                                  <m:ctrlPr>
                                    <a:rPr lang="en-US" sz="2400" i="1">
                                      <a:latin typeface="Cambria Math" panose="02040503050406030204" pitchFamily="18" charset="0"/>
                                    </a:rPr>
                                  </m:ctrlPr>
                                </m:sSubPr>
                                <m:e>
                                  <m:r>
                                    <a:rPr lang="en-US" sz="2400" b="0" i="1">
                                      <a:latin typeface="Cambria Math" panose="02040503050406030204" pitchFamily="18" charset="0"/>
                                    </a:rPr>
                                    <m:t>𝐵</m:t>
                                  </m:r>
                                </m:e>
                                <m:sub>
                                  <m:r>
                                    <a:rPr lang="en-US" sz="2400" b="0" i="1">
                                      <a:latin typeface="Cambria Math" panose="02040503050406030204" pitchFamily="18" charset="0"/>
                                      <a:ea typeface="Cambria Math" panose="02040503050406030204" pitchFamily="18" charset="0"/>
                                    </a:rPr>
                                    <m:t>⊥</m:t>
                                  </m:r>
                                </m:sub>
                              </m:sSub>
                            </m:e>
                            <m:sup>
                              <m:r>
                                <a:rPr lang="el-GR" sz="2400" b="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−2</m:t>
                              </m:r>
                            </m:sup>
                          </m:sSup>
                          <m:d>
                            <m:dPr>
                              <m:ctrlPr>
                                <a:rPr lang="el-GR"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0" i="1">
                                      <a:latin typeface="Cambria Math" panose="02040503050406030204" pitchFamily="18" charset="0"/>
                                    </a:rPr>
                                    <m:t>𝐵</m:t>
                                  </m:r>
                                </m:e>
                                <m:sub>
                                  <m:r>
                                    <a:rPr lang="en-US" sz="2400" b="0" i="1">
                                      <a:latin typeface="Cambria Math" panose="02040503050406030204" pitchFamily="18" charset="0"/>
                                    </a:rPr>
                                    <m:t>𝑥</m:t>
                                  </m:r>
                                </m:sub>
                              </m:sSub>
                              <m:r>
                                <a:rPr lang="en-US" sz="2400" b="0" i="1">
                                  <a:latin typeface="Cambria Math" panose="02040503050406030204" pitchFamily="18" charset="0"/>
                                </a:rPr>
                                <m:t>+</m:t>
                              </m:r>
                              <m:r>
                                <a:rPr lang="en-US" sz="2400" b="0" i="1">
                                  <a:latin typeface="Cambria Math" panose="02040503050406030204" pitchFamily="18" charset="0"/>
                                </a:rPr>
                                <m:t>𝑖</m:t>
                              </m:r>
                              <m:sSub>
                                <m:sSubPr>
                                  <m:ctrlPr>
                                    <a:rPr lang="en-US" sz="2400" i="1">
                                      <a:latin typeface="Cambria Math" panose="02040503050406030204" pitchFamily="18" charset="0"/>
                                    </a:rPr>
                                  </m:ctrlPr>
                                </m:sSubPr>
                                <m:e>
                                  <m:r>
                                    <a:rPr lang="en-US" sz="2400" b="0" i="1">
                                      <a:latin typeface="Cambria Math" panose="02040503050406030204" pitchFamily="18" charset="0"/>
                                    </a:rPr>
                                    <m:t>𝐵</m:t>
                                  </m:r>
                                </m:e>
                                <m:sub>
                                  <m:r>
                                    <a:rPr lang="en-US" sz="2400" b="0" i="1">
                                      <a:latin typeface="Cambria Math" panose="02040503050406030204" pitchFamily="18" charset="0"/>
                                    </a:rPr>
                                    <m:t>𝑦</m:t>
                                  </m:r>
                                </m:sub>
                              </m:sSub>
                            </m:e>
                          </m:d>
                        </m:e>
                        <m:sup>
                          <m:r>
                            <a:rPr lang="en-US" sz="2400" b="0" i="1" smtClean="0">
                              <a:latin typeface="Cambria Math" panose="02040503050406030204" pitchFamily="18" charset="0"/>
                            </a:rPr>
                            <m:t>2</m:t>
                          </m:r>
                        </m:sup>
                      </m:sSup>
                    </m:oMath>
                  </m:oMathPara>
                </a14:m>
                <a:endParaRPr sz="16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7" name="TextBox 16">
                <a:extLst>
                  <a:ext uri="{FF2B5EF4-FFF2-40B4-BE49-F238E27FC236}">
                    <a16:creationId xmlns:a16="http://schemas.microsoft.com/office/drawing/2014/main" id="{1D403A4D-3ECF-4B26-BD6D-4600A2C779BE}"/>
                  </a:ext>
                </a:extLst>
              </p:cNvPr>
              <p:cNvSpPr txBox="1">
                <a:spLocks noRot="1" noChangeAspect="1" noMove="1" noResize="1" noEditPoints="1" noAdjustHandles="1" noChangeArrowheads="1" noChangeShapeType="1" noTextEdit="1"/>
              </p:cNvSpPr>
              <p:nvPr/>
            </p:nvSpPr>
            <p:spPr>
              <a:xfrm>
                <a:off x="4111664" y="1593724"/>
                <a:ext cx="3764236" cy="502189"/>
              </a:xfrm>
              <a:prstGeom prst="rect">
                <a:avLst/>
              </a:prstGeom>
              <a:blipFill>
                <a:blip r:embed="rId7"/>
                <a:stretch>
                  <a:fillRect/>
                </a:stretch>
              </a:blipFill>
            </p:spPr>
            <p:txBody>
              <a:bodyPr/>
              <a:lstStyle/>
              <a:p>
                <a:r>
                  <a:rPr lang="en-US">
                    <a:noFill/>
                  </a:rPr>
                  <a:t> </a:t>
                </a:r>
              </a:p>
            </p:txBody>
          </p:sp>
        </mc:Fallback>
      </mc:AlternateContent>
      <p:cxnSp>
        <p:nvCxnSpPr>
          <p:cNvPr id="79" name="Straight Connector 78">
            <a:extLst>
              <a:ext uri="{FF2B5EF4-FFF2-40B4-BE49-F238E27FC236}">
                <a16:creationId xmlns:a16="http://schemas.microsoft.com/office/drawing/2014/main" id="{C5140A63-90FC-4CED-85F5-BE03A91B90BD}"/>
              </a:ext>
            </a:extLst>
          </p:cNvPr>
          <p:cNvCxnSpPr>
            <a:cxnSpLocks/>
          </p:cNvCxnSpPr>
          <p:nvPr/>
        </p:nvCxnSpPr>
        <p:spPr>
          <a:xfrm flipV="1">
            <a:off x="3389243" y="2095913"/>
            <a:ext cx="1425076" cy="477408"/>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30B0C7F-461A-424A-BD03-9608E8FB76F3}"/>
              </a:ext>
            </a:extLst>
          </p:cNvPr>
          <p:cNvCxnSpPr>
            <a:cxnSpLocks/>
          </p:cNvCxnSpPr>
          <p:nvPr/>
        </p:nvCxnSpPr>
        <p:spPr>
          <a:xfrm flipH="1" flipV="1">
            <a:off x="7321571" y="2095913"/>
            <a:ext cx="1515902" cy="603599"/>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DEC9AB1-5F6C-4ABE-873B-8BDC97B7749E}"/>
              </a:ext>
            </a:extLst>
          </p:cNvPr>
          <p:cNvPicPr>
            <a:picLocks noChangeAspect="1"/>
          </p:cNvPicPr>
          <p:nvPr/>
        </p:nvPicPr>
        <p:blipFill>
          <a:blip r:embed="rId8"/>
          <a:stretch>
            <a:fillRect/>
          </a:stretch>
        </p:blipFill>
        <p:spPr>
          <a:xfrm>
            <a:off x="6428353" y="4630650"/>
            <a:ext cx="5604013" cy="2073963"/>
          </a:xfrm>
          <a:prstGeom prst="rect">
            <a:avLst/>
          </a:prstGeom>
        </p:spPr>
      </p:pic>
      <p:cxnSp>
        <p:nvCxnSpPr>
          <p:cNvPr id="23" name="Straight Connector 22">
            <a:extLst>
              <a:ext uri="{FF2B5EF4-FFF2-40B4-BE49-F238E27FC236}">
                <a16:creationId xmlns:a16="http://schemas.microsoft.com/office/drawing/2014/main" id="{F60D9394-009D-4E94-A9DD-69F42BCCF185}"/>
              </a:ext>
            </a:extLst>
          </p:cNvPr>
          <p:cNvCxnSpPr>
            <a:cxnSpLocks/>
          </p:cNvCxnSpPr>
          <p:nvPr/>
        </p:nvCxnSpPr>
        <p:spPr>
          <a:xfrm>
            <a:off x="6096000" y="2573321"/>
            <a:ext cx="0" cy="3979879"/>
          </a:xfrm>
          <a:prstGeom prst="line">
            <a:avLst/>
          </a:prstGeom>
          <a:ln w="127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265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45A0AA-12DD-42FF-AC67-EB712C761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77018">
            <a:off x="4863059" y="800553"/>
            <a:ext cx="6321626" cy="4691832"/>
          </a:xfrm>
          <a:prstGeom prst="rect">
            <a:avLst/>
          </a:prstGeom>
        </p:spPr>
      </p:pic>
      <p:pic>
        <p:nvPicPr>
          <p:cNvPr id="5" name="Picture 4">
            <a:extLst>
              <a:ext uri="{FF2B5EF4-FFF2-40B4-BE49-F238E27FC236}">
                <a16:creationId xmlns:a16="http://schemas.microsoft.com/office/drawing/2014/main" id="{7BCA0663-2FDA-45B3-A9DE-24FD0F5A5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07049">
            <a:off x="1912176" y="4145670"/>
            <a:ext cx="3355837" cy="1880948"/>
          </a:xfrm>
          <a:prstGeom prst="ellipse">
            <a:avLst/>
          </a:prstGeom>
          <a:ln>
            <a:noFill/>
          </a:ln>
          <a:effectLst>
            <a:softEdge rad="317500"/>
          </a:effectLst>
        </p:spPr>
      </p:pic>
      <p:sp>
        <p:nvSpPr>
          <p:cNvPr id="6" name="TextBox 5">
            <a:extLst>
              <a:ext uri="{FF2B5EF4-FFF2-40B4-BE49-F238E27FC236}">
                <a16:creationId xmlns:a16="http://schemas.microsoft.com/office/drawing/2014/main" id="{3AA8BDDA-F1AB-4504-8EF4-E776BDF49ACA}"/>
              </a:ext>
            </a:extLst>
          </p:cNvPr>
          <p:cNvSpPr txBox="1"/>
          <p:nvPr/>
        </p:nvSpPr>
        <p:spPr>
          <a:xfrm>
            <a:off x="104172" y="5757632"/>
            <a:ext cx="9637233" cy="1015663"/>
          </a:xfrm>
          <a:prstGeom prst="rect">
            <a:avLst/>
          </a:prstGeom>
          <a:noFill/>
        </p:spPr>
        <p:txBody>
          <a:bodyPr wrap="square">
            <a:spAutoFit/>
          </a:bodyPr>
          <a:lstStyle/>
          <a:p>
            <a:r>
              <a:rPr lang="en-US" sz="2000" dirty="0">
                <a:latin typeface="CMU Serif" panose="02000603000000000000" pitchFamily="2" charset="0"/>
                <a:ea typeface="CMU Serif" panose="02000603000000000000" pitchFamily="2" charset="0"/>
                <a:cs typeface="CMU Serif" panose="02000603000000000000" pitchFamily="2" charset="0"/>
              </a:rPr>
              <a:t>Intrinsic synchrotron screen</a:t>
            </a:r>
          </a:p>
          <a:p>
            <a:r>
              <a:rPr lang="en-US" sz="2000" dirty="0">
                <a:latin typeface="CMU Serif" panose="02000603000000000000" pitchFamily="2" charset="0"/>
                <a:ea typeface="CMU Serif" panose="02000603000000000000" pitchFamily="2" charset="0"/>
                <a:cs typeface="CMU Serif" panose="02000603000000000000" pitchFamily="2" charset="0"/>
              </a:rPr>
              <a:t>(galactic halo; outer parts of the galaxy </a:t>
            </a:r>
          </a:p>
          <a:p>
            <a:r>
              <a:rPr lang="en-US" sz="2000" dirty="0">
                <a:latin typeface="CMU Serif" panose="02000603000000000000" pitchFamily="2" charset="0"/>
                <a:ea typeface="CMU Serif" panose="02000603000000000000" pitchFamily="2" charset="0"/>
                <a:cs typeface="CMU Serif" panose="02000603000000000000" pitchFamily="2" charset="0"/>
              </a:rPr>
              <a:t>where the thermal electron density is low)</a:t>
            </a:r>
          </a:p>
        </p:txBody>
      </p:sp>
      <p:sp>
        <p:nvSpPr>
          <p:cNvPr id="7" name="TextBox 6">
            <a:extLst>
              <a:ext uri="{FF2B5EF4-FFF2-40B4-BE49-F238E27FC236}">
                <a16:creationId xmlns:a16="http://schemas.microsoft.com/office/drawing/2014/main" id="{A3B3C805-FF79-40C4-AA45-EE347F4C985E}"/>
              </a:ext>
            </a:extLst>
          </p:cNvPr>
          <p:cNvSpPr txBox="1"/>
          <p:nvPr/>
        </p:nvSpPr>
        <p:spPr>
          <a:xfrm>
            <a:off x="7120820" y="5372022"/>
            <a:ext cx="5423565" cy="1107996"/>
          </a:xfrm>
          <a:prstGeom prst="rect">
            <a:avLst/>
          </a:prstGeom>
          <a:noFill/>
        </p:spPr>
        <p:txBody>
          <a:bodyPr wrap="square">
            <a:spAutoFit/>
          </a:bodyPr>
          <a:lstStyle/>
          <a:p>
            <a:r>
              <a:rPr lang="en-US" sz="2200" dirty="0">
                <a:latin typeface="CMU Serif" panose="02000603000000000000" pitchFamily="2" charset="0"/>
                <a:ea typeface="CMU Serif" panose="02000603000000000000" pitchFamily="2" charset="0"/>
                <a:cs typeface="CMU Serif" panose="02000603000000000000" pitchFamily="2" charset="0"/>
              </a:rPr>
              <a:t>Faraday emitting screen </a:t>
            </a:r>
          </a:p>
          <a:p>
            <a:r>
              <a:rPr lang="en-US" sz="2200" dirty="0">
                <a:latin typeface="CMU Serif" panose="02000603000000000000" pitchFamily="2" charset="0"/>
                <a:ea typeface="CMU Serif" panose="02000603000000000000" pitchFamily="2" charset="0"/>
                <a:cs typeface="CMU Serif" panose="02000603000000000000" pitchFamily="2" charset="0"/>
              </a:rPr>
              <a:t>(galaxy disk, ionized part of more dense gas that dominates faraday rotation)</a:t>
            </a:r>
          </a:p>
        </p:txBody>
      </p:sp>
      <p:cxnSp>
        <p:nvCxnSpPr>
          <p:cNvPr id="9" name="Straight Connector 8">
            <a:extLst>
              <a:ext uri="{FF2B5EF4-FFF2-40B4-BE49-F238E27FC236}">
                <a16:creationId xmlns:a16="http://schemas.microsoft.com/office/drawing/2014/main" id="{5762E850-3023-4439-B457-6A7479BB8C83}"/>
              </a:ext>
            </a:extLst>
          </p:cNvPr>
          <p:cNvCxnSpPr>
            <a:cxnSpLocks/>
          </p:cNvCxnSpPr>
          <p:nvPr/>
        </p:nvCxnSpPr>
        <p:spPr>
          <a:xfrm flipH="1">
            <a:off x="4127674" y="815454"/>
            <a:ext cx="5986293" cy="2821861"/>
          </a:xfrm>
          <a:prstGeom prst="line">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45695F5-69E0-4C09-A02F-9921B198062C}"/>
              </a:ext>
            </a:extLst>
          </p:cNvPr>
          <p:cNvCxnSpPr>
            <a:cxnSpLocks/>
          </p:cNvCxnSpPr>
          <p:nvPr/>
        </p:nvCxnSpPr>
        <p:spPr>
          <a:xfrm flipH="1" flipV="1">
            <a:off x="3964512" y="3401018"/>
            <a:ext cx="860991" cy="150564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DBD647-1521-4D53-9DF6-9D881E38F46E}"/>
              </a:ext>
            </a:extLst>
          </p:cNvPr>
          <p:cNvCxnSpPr>
            <a:cxnSpLocks/>
          </p:cNvCxnSpPr>
          <p:nvPr/>
        </p:nvCxnSpPr>
        <p:spPr>
          <a:xfrm flipH="1" flipV="1">
            <a:off x="1300630" y="3526306"/>
            <a:ext cx="1058645" cy="1845716"/>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A53D122-5489-4E15-B61D-BB4B5392A4D7}"/>
              </a:ext>
            </a:extLst>
          </p:cNvPr>
          <p:cNvCxnSpPr>
            <a:cxnSpLocks/>
          </p:cNvCxnSpPr>
          <p:nvPr/>
        </p:nvCxnSpPr>
        <p:spPr>
          <a:xfrm flipH="1" flipV="1">
            <a:off x="9741406" y="-83205"/>
            <a:ext cx="860991" cy="1505641"/>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66B9853-26CB-4473-9F77-5E54A8C7CA13}"/>
              </a:ext>
            </a:extLst>
          </p:cNvPr>
          <p:cNvCxnSpPr>
            <a:cxnSpLocks/>
          </p:cNvCxnSpPr>
          <p:nvPr/>
        </p:nvCxnSpPr>
        <p:spPr>
          <a:xfrm flipH="1">
            <a:off x="1627471" y="202031"/>
            <a:ext cx="8159655" cy="3860255"/>
          </a:xfrm>
          <a:prstGeom prst="line">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7EE7F22-BB8B-469E-8FC4-ADC1FDD39141}"/>
                  </a:ext>
                </a:extLst>
              </p:cNvPr>
              <p:cNvSpPr txBox="1"/>
              <p:nvPr/>
            </p:nvSpPr>
            <p:spPr>
              <a:xfrm>
                <a:off x="6565265" y="1769407"/>
                <a:ext cx="53482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a:latin typeface="Cambria Math" panose="02040503050406030204" pitchFamily="18" charset="0"/>
                            </a:rPr>
                            <m:t>𝐿</m:t>
                          </m:r>
                        </m:e>
                        <m:sub>
                          <m:r>
                            <a:rPr lang="en-US" sz="3200" b="0" i="1" smtClean="0">
                              <a:latin typeface="Cambria Math" panose="02040503050406030204" pitchFamily="18" charset="0"/>
                            </a:rPr>
                            <m:t>𝑠</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4" name="TextBox 33">
                <a:extLst>
                  <a:ext uri="{FF2B5EF4-FFF2-40B4-BE49-F238E27FC236}">
                    <a16:creationId xmlns:a16="http://schemas.microsoft.com/office/drawing/2014/main" id="{47EE7F22-BB8B-469E-8FC4-ADC1FDD39141}"/>
                  </a:ext>
                </a:extLst>
              </p:cNvPr>
              <p:cNvSpPr txBox="1">
                <a:spLocks noRot="1" noChangeAspect="1" noMove="1" noResize="1" noEditPoints="1" noAdjustHandles="1" noChangeArrowheads="1" noChangeShapeType="1" noTextEdit="1"/>
              </p:cNvSpPr>
              <p:nvPr/>
            </p:nvSpPr>
            <p:spPr>
              <a:xfrm>
                <a:off x="6565265" y="1769407"/>
                <a:ext cx="534825"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B62E1A0-7C42-424B-8527-554C21CD0521}"/>
                  </a:ext>
                </a:extLst>
              </p:cNvPr>
              <p:cNvSpPr txBox="1"/>
              <p:nvPr/>
            </p:nvSpPr>
            <p:spPr>
              <a:xfrm>
                <a:off x="5271530" y="1588787"/>
                <a:ext cx="552459" cy="539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a:latin typeface="Cambria Math" panose="02040503050406030204" pitchFamily="18" charset="0"/>
                            </a:rPr>
                            <m:t>𝐿</m:t>
                          </m:r>
                        </m:e>
                        <m:sub>
                          <m:r>
                            <a:rPr lang="en-US" sz="3200" b="0" i="1" smtClean="0">
                              <a:latin typeface="Cambria Math" panose="02040503050406030204" pitchFamily="18" charset="0"/>
                            </a:rPr>
                            <m:t>𝑓</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5" name="TextBox 34">
                <a:extLst>
                  <a:ext uri="{FF2B5EF4-FFF2-40B4-BE49-F238E27FC236}">
                    <a16:creationId xmlns:a16="http://schemas.microsoft.com/office/drawing/2014/main" id="{7B62E1A0-7C42-424B-8527-554C21CD0521}"/>
                  </a:ext>
                </a:extLst>
              </p:cNvPr>
              <p:cNvSpPr txBox="1">
                <a:spLocks noRot="1" noChangeAspect="1" noMove="1" noResize="1" noEditPoints="1" noAdjustHandles="1" noChangeArrowheads="1" noChangeShapeType="1" noTextEdit="1"/>
              </p:cNvSpPr>
              <p:nvPr/>
            </p:nvSpPr>
            <p:spPr>
              <a:xfrm>
                <a:off x="5271530" y="1588787"/>
                <a:ext cx="552459" cy="539058"/>
              </a:xfrm>
              <a:prstGeom prst="rect">
                <a:avLst/>
              </a:prstGeom>
              <a:blipFill>
                <a:blip r:embed="rId6"/>
                <a:stretch>
                  <a:fillRect/>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CD72488F-424C-4A16-A41F-89569FAD4AC3}"/>
              </a:ext>
            </a:extLst>
          </p:cNvPr>
          <p:cNvCxnSpPr>
            <a:cxnSpLocks/>
          </p:cNvCxnSpPr>
          <p:nvPr/>
        </p:nvCxnSpPr>
        <p:spPr>
          <a:xfrm flipH="1" flipV="1">
            <a:off x="11136877" y="2770933"/>
            <a:ext cx="993480" cy="635214"/>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6C4E880-7823-4E0E-8695-E1C32DE92605}"/>
              </a:ext>
            </a:extLst>
          </p:cNvPr>
          <p:cNvCxnSpPr>
            <a:cxnSpLocks/>
          </p:cNvCxnSpPr>
          <p:nvPr/>
        </p:nvCxnSpPr>
        <p:spPr>
          <a:xfrm flipH="1">
            <a:off x="10299075" y="3204528"/>
            <a:ext cx="1483763" cy="69450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91BECB8-4633-47EE-A718-D23AD5BAC67D}"/>
              </a:ext>
            </a:extLst>
          </p:cNvPr>
          <p:cNvCxnSpPr>
            <a:cxnSpLocks/>
          </p:cNvCxnSpPr>
          <p:nvPr/>
        </p:nvCxnSpPr>
        <p:spPr>
          <a:xfrm flipH="1" flipV="1">
            <a:off x="7212181" y="4418336"/>
            <a:ext cx="1210926" cy="774245"/>
          </a:xfrm>
          <a:prstGeom prst="line">
            <a:avLst/>
          </a:prstGeom>
          <a:ln w="1905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B664AD0-BCFE-4C19-B424-9C863628CFA9}"/>
              </a:ext>
            </a:extLst>
          </p:cNvPr>
          <p:cNvCxnSpPr>
            <a:cxnSpLocks/>
          </p:cNvCxnSpPr>
          <p:nvPr/>
        </p:nvCxnSpPr>
        <p:spPr>
          <a:xfrm flipV="1">
            <a:off x="8041241" y="4238895"/>
            <a:ext cx="1535448" cy="68945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8C932C0D-F240-435E-9DC0-7D7B6AAB31A5}"/>
                  </a:ext>
                </a:extLst>
              </p:cNvPr>
              <p:cNvSpPr txBox="1"/>
              <p:nvPr/>
            </p:nvSpPr>
            <p:spPr>
              <a:xfrm>
                <a:off x="9791865" y="3812761"/>
                <a:ext cx="3670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59" name="TextBox 58">
                <a:extLst>
                  <a:ext uri="{FF2B5EF4-FFF2-40B4-BE49-F238E27FC236}">
                    <a16:creationId xmlns:a16="http://schemas.microsoft.com/office/drawing/2014/main" id="{8C932C0D-F240-435E-9DC0-7D7B6AAB31A5}"/>
                  </a:ext>
                </a:extLst>
              </p:cNvPr>
              <p:cNvSpPr txBox="1">
                <a:spLocks noRot="1" noChangeAspect="1" noMove="1" noResize="1" noEditPoints="1" noAdjustHandles="1" noChangeArrowheads="1" noChangeShapeType="1" noTextEdit="1"/>
              </p:cNvSpPr>
              <p:nvPr/>
            </p:nvSpPr>
            <p:spPr>
              <a:xfrm>
                <a:off x="9791865" y="3812761"/>
                <a:ext cx="367087" cy="492443"/>
              </a:xfrm>
              <a:prstGeom prst="rect">
                <a:avLst/>
              </a:prstGeom>
              <a:blipFill>
                <a:blip r:embed="rId7"/>
                <a:stretch>
                  <a:fillRect/>
                </a:stretch>
              </a:blipFill>
            </p:spPr>
            <p:txBody>
              <a:bodyPr/>
              <a:lstStyle/>
              <a:p>
                <a:r>
                  <a:rPr lang="en-US">
                    <a:noFill/>
                  </a:rPr>
                  <a:t> </a:t>
                </a:r>
              </a:p>
            </p:txBody>
          </p:sp>
        </mc:Fallback>
      </mc:AlternateContent>
      <p:sp>
        <p:nvSpPr>
          <p:cNvPr id="90" name="Rectangle 89">
            <a:extLst>
              <a:ext uri="{FF2B5EF4-FFF2-40B4-BE49-F238E27FC236}">
                <a16:creationId xmlns:a16="http://schemas.microsoft.com/office/drawing/2014/main" id="{56010B04-5DCD-4C56-9CA7-58FE279AC584}"/>
              </a:ext>
            </a:extLst>
          </p:cNvPr>
          <p:cNvSpPr/>
          <p:nvPr/>
        </p:nvSpPr>
        <p:spPr>
          <a:xfrm rot="19532960">
            <a:off x="5093046" y="3672921"/>
            <a:ext cx="959322" cy="1667810"/>
          </a:xfrm>
          <a:custGeom>
            <a:avLst/>
            <a:gdLst>
              <a:gd name="connsiteX0" fmla="*/ 0 w 812772"/>
              <a:gd name="connsiteY0" fmla="*/ 0 h 590614"/>
              <a:gd name="connsiteX1" fmla="*/ 812772 w 812772"/>
              <a:gd name="connsiteY1" fmla="*/ 0 h 590614"/>
              <a:gd name="connsiteX2" fmla="*/ 812772 w 812772"/>
              <a:gd name="connsiteY2" fmla="*/ 590614 h 590614"/>
              <a:gd name="connsiteX3" fmla="*/ 0 w 812772"/>
              <a:gd name="connsiteY3" fmla="*/ 590614 h 590614"/>
              <a:gd name="connsiteX4" fmla="*/ 0 w 812772"/>
              <a:gd name="connsiteY4" fmla="*/ 0 h 590614"/>
              <a:gd name="connsiteX0" fmla="*/ 0 w 942880"/>
              <a:gd name="connsiteY0" fmla="*/ 0 h 740370"/>
              <a:gd name="connsiteX1" fmla="*/ 942880 w 942880"/>
              <a:gd name="connsiteY1" fmla="*/ 149756 h 740370"/>
              <a:gd name="connsiteX2" fmla="*/ 942880 w 942880"/>
              <a:gd name="connsiteY2" fmla="*/ 740370 h 740370"/>
              <a:gd name="connsiteX3" fmla="*/ 130108 w 942880"/>
              <a:gd name="connsiteY3" fmla="*/ 740370 h 740370"/>
              <a:gd name="connsiteX4" fmla="*/ 0 w 942880"/>
              <a:gd name="connsiteY4" fmla="*/ 0 h 740370"/>
              <a:gd name="connsiteX0" fmla="*/ 0 w 942880"/>
              <a:gd name="connsiteY0" fmla="*/ 0 h 928668"/>
              <a:gd name="connsiteX1" fmla="*/ 942880 w 942880"/>
              <a:gd name="connsiteY1" fmla="*/ 149756 h 928668"/>
              <a:gd name="connsiteX2" fmla="*/ 942880 w 942880"/>
              <a:gd name="connsiteY2" fmla="*/ 740370 h 928668"/>
              <a:gd name="connsiteX3" fmla="*/ 383654 w 942880"/>
              <a:gd name="connsiteY3" fmla="*/ 928668 h 928668"/>
              <a:gd name="connsiteX4" fmla="*/ 0 w 942880"/>
              <a:gd name="connsiteY4" fmla="*/ 0 h 928668"/>
              <a:gd name="connsiteX0" fmla="*/ 0 w 1343880"/>
              <a:gd name="connsiteY0" fmla="*/ 0 h 1034920"/>
              <a:gd name="connsiteX1" fmla="*/ 942880 w 1343880"/>
              <a:gd name="connsiteY1" fmla="*/ 149756 h 1034920"/>
              <a:gd name="connsiteX2" fmla="*/ 1343880 w 1343880"/>
              <a:gd name="connsiteY2" fmla="*/ 1034920 h 1034920"/>
              <a:gd name="connsiteX3" fmla="*/ 383654 w 1343880"/>
              <a:gd name="connsiteY3" fmla="*/ 928668 h 1034920"/>
              <a:gd name="connsiteX4" fmla="*/ 0 w 1343880"/>
              <a:gd name="connsiteY4" fmla="*/ 0 h 1034920"/>
              <a:gd name="connsiteX0" fmla="*/ 0 w 1343880"/>
              <a:gd name="connsiteY0" fmla="*/ 0 h 1034920"/>
              <a:gd name="connsiteX1" fmla="*/ 960878 w 1343880"/>
              <a:gd name="connsiteY1" fmla="*/ 140323 h 1034920"/>
              <a:gd name="connsiteX2" fmla="*/ 1343880 w 1343880"/>
              <a:gd name="connsiteY2" fmla="*/ 1034920 h 1034920"/>
              <a:gd name="connsiteX3" fmla="*/ 383654 w 1343880"/>
              <a:gd name="connsiteY3" fmla="*/ 928668 h 1034920"/>
              <a:gd name="connsiteX4" fmla="*/ 0 w 1343880"/>
              <a:gd name="connsiteY4" fmla="*/ 0 h 1034920"/>
              <a:gd name="connsiteX0" fmla="*/ 0 w 1346208"/>
              <a:gd name="connsiteY0" fmla="*/ 0 h 1022946"/>
              <a:gd name="connsiteX1" fmla="*/ 963206 w 1346208"/>
              <a:gd name="connsiteY1" fmla="*/ 128349 h 1022946"/>
              <a:gd name="connsiteX2" fmla="*/ 1346208 w 1346208"/>
              <a:gd name="connsiteY2" fmla="*/ 1022946 h 1022946"/>
              <a:gd name="connsiteX3" fmla="*/ 385982 w 1346208"/>
              <a:gd name="connsiteY3" fmla="*/ 916694 h 1022946"/>
              <a:gd name="connsiteX4" fmla="*/ 0 w 1346208"/>
              <a:gd name="connsiteY4" fmla="*/ 0 h 1022946"/>
              <a:gd name="connsiteX0" fmla="*/ 0 w 1346208"/>
              <a:gd name="connsiteY0" fmla="*/ 324641 h 1347587"/>
              <a:gd name="connsiteX1" fmla="*/ 805768 w 1346208"/>
              <a:gd name="connsiteY1" fmla="*/ 0 h 1347587"/>
              <a:gd name="connsiteX2" fmla="*/ 1346208 w 1346208"/>
              <a:gd name="connsiteY2" fmla="*/ 1347587 h 1347587"/>
              <a:gd name="connsiteX3" fmla="*/ 385982 w 1346208"/>
              <a:gd name="connsiteY3" fmla="*/ 1241335 h 1347587"/>
              <a:gd name="connsiteX4" fmla="*/ 0 w 1346208"/>
              <a:gd name="connsiteY4" fmla="*/ 324641 h 1347587"/>
              <a:gd name="connsiteX0" fmla="*/ 0 w 1161591"/>
              <a:gd name="connsiteY0" fmla="*/ 324641 h 1241335"/>
              <a:gd name="connsiteX1" fmla="*/ 805768 w 1161591"/>
              <a:gd name="connsiteY1" fmla="*/ 0 h 1241335"/>
              <a:gd name="connsiteX2" fmla="*/ 1161591 w 1161591"/>
              <a:gd name="connsiteY2" fmla="*/ 925235 h 1241335"/>
              <a:gd name="connsiteX3" fmla="*/ 385982 w 1161591"/>
              <a:gd name="connsiteY3" fmla="*/ 1241335 h 1241335"/>
              <a:gd name="connsiteX4" fmla="*/ 0 w 1161591"/>
              <a:gd name="connsiteY4" fmla="*/ 324641 h 1241335"/>
              <a:gd name="connsiteX0" fmla="*/ 0 w 1161591"/>
              <a:gd name="connsiteY0" fmla="*/ 324641 h 1662421"/>
              <a:gd name="connsiteX1" fmla="*/ 805768 w 1161591"/>
              <a:gd name="connsiteY1" fmla="*/ 0 h 1662421"/>
              <a:gd name="connsiteX2" fmla="*/ 1161591 w 1161591"/>
              <a:gd name="connsiteY2" fmla="*/ 925235 h 1662421"/>
              <a:gd name="connsiteX3" fmla="*/ 528343 w 1161591"/>
              <a:gd name="connsiteY3" fmla="*/ 1662421 h 1662421"/>
              <a:gd name="connsiteX4" fmla="*/ 0 w 1161591"/>
              <a:gd name="connsiteY4" fmla="*/ 324641 h 1662421"/>
              <a:gd name="connsiteX0" fmla="*/ 0 w 1150461"/>
              <a:gd name="connsiteY0" fmla="*/ 324641 h 1662421"/>
              <a:gd name="connsiteX1" fmla="*/ 805768 w 1150461"/>
              <a:gd name="connsiteY1" fmla="*/ 0 h 1662421"/>
              <a:gd name="connsiteX2" fmla="*/ 1150461 w 1150461"/>
              <a:gd name="connsiteY2" fmla="*/ 914519 h 1662421"/>
              <a:gd name="connsiteX3" fmla="*/ 528343 w 1150461"/>
              <a:gd name="connsiteY3" fmla="*/ 1662421 h 1662421"/>
              <a:gd name="connsiteX4" fmla="*/ 0 w 1150461"/>
              <a:gd name="connsiteY4" fmla="*/ 324641 h 1662421"/>
              <a:gd name="connsiteX0" fmla="*/ 0 w 941246"/>
              <a:gd name="connsiteY0" fmla="*/ 751546 h 1662421"/>
              <a:gd name="connsiteX1" fmla="*/ 596553 w 941246"/>
              <a:gd name="connsiteY1" fmla="*/ 0 h 1662421"/>
              <a:gd name="connsiteX2" fmla="*/ 941246 w 941246"/>
              <a:gd name="connsiteY2" fmla="*/ 914519 h 1662421"/>
              <a:gd name="connsiteX3" fmla="*/ 319128 w 941246"/>
              <a:gd name="connsiteY3" fmla="*/ 1662421 h 1662421"/>
              <a:gd name="connsiteX4" fmla="*/ 0 w 941246"/>
              <a:gd name="connsiteY4" fmla="*/ 751546 h 1662421"/>
              <a:gd name="connsiteX0" fmla="*/ 0 w 947651"/>
              <a:gd name="connsiteY0" fmla="*/ 756393 h 1662421"/>
              <a:gd name="connsiteX1" fmla="*/ 602958 w 947651"/>
              <a:gd name="connsiteY1" fmla="*/ 0 h 1662421"/>
              <a:gd name="connsiteX2" fmla="*/ 947651 w 947651"/>
              <a:gd name="connsiteY2" fmla="*/ 914519 h 1662421"/>
              <a:gd name="connsiteX3" fmla="*/ 325533 w 947651"/>
              <a:gd name="connsiteY3" fmla="*/ 1662421 h 1662421"/>
              <a:gd name="connsiteX4" fmla="*/ 0 w 947651"/>
              <a:gd name="connsiteY4" fmla="*/ 756393 h 1662421"/>
              <a:gd name="connsiteX0" fmla="*/ 0 w 959322"/>
              <a:gd name="connsiteY0" fmla="*/ 759937 h 1662421"/>
              <a:gd name="connsiteX1" fmla="*/ 614629 w 959322"/>
              <a:gd name="connsiteY1" fmla="*/ 0 h 1662421"/>
              <a:gd name="connsiteX2" fmla="*/ 959322 w 959322"/>
              <a:gd name="connsiteY2" fmla="*/ 914519 h 1662421"/>
              <a:gd name="connsiteX3" fmla="*/ 337204 w 959322"/>
              <a:gd name="connsiteY3" fmla="*/ 1662421 h 1662421"/>
              <a:gd name="connsiteX4" fmla="*/ 0 w 959322"/>
              <a:gd name="connsiteY4" fmla="*/ 759937 h 1662421"/>
              <a:gd name="connsiteX0" fmla="*/ 0 w 959322"/>
              <a:gd name="connsiteY0" fmla="*/ 759937 h 1667810"/>
              <a:gd name="connsiteX1" fmla="*/ 614629 w 959322"/>
              <a:gd name="connsiteY1" fmla="*/ 0 h 1667810"/>
              <a:gd name="connsiteX2" fmla="*/ 959322 w 959322"/>
              <a:gd name="connsiteY2" fmla="*/ 914519 h 1667810"/>
              <a:gd name="connsiteX3" fmla="*/ 345058 w 959322"/>
              <a:gd name="connsiteY3" fmla="*/ 1667810 h 1667810"/>
              <a:gd name="connsiteX4" fmla="*/ 0 w 959322"/>
              <a:gd name="connsiteY4" fmla="*/ 759937 h 1667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322" h="1667810">
                <a:moveTo>
                  <a:pt x="0" y="759937"/>
                </a:moveTo>
                <a:lnTo>
                  <a:pt x="614629" y="0"/>
                </a:lnTo>
                <a:lnTo>
                  <a:pt x="959322" y="914519"/>
                </a:lnTo>
                <a:lnTo>
                  <a:pt x="345058" y="1667810"/>
                </a:lnTo>
                <a:lnTo>
                  <a:pt x="0" y="759937"/>
                </a:lnTo>
                <a:close/>
              </a:path>
            </a:pathLst>
          </a:custGeom>
          <a:blipFill dpi="0" rotWithShape="1">
            <a:blip r:embed="rId8">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cxnSp>
        <p:nvCxnSpPr>
          <p:cNvPr id="66" name="Straight Connector 65">
            <a:extLst>
              <a:ext uri="{FF2B5EF4-FFF2-40B4-BE49-F238E27FC236}">
                <a16:creationId xmlns:a16="http://schemas.microsoft.com/office/drawing/2014/main" id="{3FFC5B13-3E79-47B7-9B8C-3CCB2BBC2F1D}"/>
              </a:ext>
            </a:extLst>
          </p:cNvPr>
          <p:cNvCxnSpPr>
            <a:cxnSpLocks/>
          </p:cNvCxnSpPr>
          <p:nvPr/>
        </p:nvCxnSpPr>
        <p:spPr>
          <a:xfrm flipV="1">
            <a:off x="3615592" y="5366031"/>
            <a:ext cx="1419575" cy="637422"/>
          </a:xfrm>
          <a:prstGeom prst="line">
            <a:avLst/>
          </a:prstGeom>
          <a:ln w="127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12BE566-2C26-4C88-AAA2-A23E0F8F7427}"/>
                  </a:ext>
                </a:extLst>
              </p:cNvPr>
              <p:cNvSpPr txBox="1"/>
              <p:nvPr/>
            </p:nvSpPr>
            <p:spPr>
              <a:xfrm>
                <a:off x="4026644" y="5714983"/>
                <a:ext cx="3462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68" name="TextBox 67">
                <a:extLst>
                  <a:ext uri="{FF2B5EF4-FFF2-40B4-BE49-F238E27FC236}">
                    <a16:creationId xmlns:a16="http://schemas.microsoft.com/office/drawing/2014/main" id="{112BE566-2C26-4C88-AAA2-A23E0F8F7427}"/>
                  </a:ext>
                </a:extLst>
              </p:cNvPr>
              <p:cNvSpPr txBox="1">
                <a:spLocks noRot="1" noChangeAspect="1" noMove="1" noResize="1" noEditPoints="1" noAdjustHandles="1" noChangeArrowheads="1" noChangeShapeType="1" noTextEdit="1"/>
              </p:cNvSpPr>
              <p:nvPr/>
            </p:nvSpPr>
            <p:spPr>
              <a:xfrm>
                <a:off x="4026644" y="5714983"/>
                <a:ext cx="346249" cy="492443"/>
              </a:xfrm>
              <a:prstGeom prst="rect">
                <a:avLst/>
              </a:prstGeom>
              <a:blipFill>
                <a:blip r:embed="rId9"/>
                <a:stretch>
                  <a:fillRect/>
                </a:stretch>
              </a:blipFill>
            </p:spPr>
            <p:txBody>
              <a:bodyPr/>
              <a:lstStyle/>
              <a:p>
                <a:r>
                  <a:rPr lang="en-US">
                    <a:noFill/>
                  </a:rPr>
                  <a:t> </a:t>
                </a:r>
              </a:p>
            </p:txBody>
          </p:sp>
        </mc:Fallback>
      </mc:AlternateContent>
      <p:pic>
        <p:nvPicPr>
          <p:cNvPr id="72" name="Picture 71">
            <a:extLst>
              <a:ext uri="{FF2B5EF4-FFF2-40B4-BE49-F238E27FC236}">
                <a16:creationId xmlns:a16="http://schemas.microsoft.com/office/drawing/2014/main" id="{98D161CD-759E-4396-AA68-5BA83591B6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214801" y="1368730"/>
            <a:ext cx="716498" cy="435906"/>
          </a:xfrm>
          <a:prstGeom prst="rect">
            <a:avLst/>
          </a:prstGeom>
          <a:scene3d>
            <a:camera prst="isometricOffAxis2Left"/>
            <a:lightRig rig="threePt" dir="t"/>
          </a:scene3d>
        </p:spPr>
      </p:pic>
      <p:cxnSp>
        <p:nvCxnSpPr>
          <p:cNvPr id="73" name="Straight Connector 72">
            <a:extLst>
              <a:ext uri="{FF2B5EF4-FFF2-40B4-BE49-F238E27FC236}">
                <a16:creationId xmlns:a16="http://schemas.microsoft.com/office/drawing/2014/main" id="{F71C5A9F-8AB5-49B5-96AD-420404349271}"/>
              </a:ext>
            </a:extLst>
          </p:cNvPr>
          <p:cNvCxnSpPr>
            <a:cxnSpLocks/>
          </p:cNvCxnSpPr>
          <p:nvPr/>
        </p:nvCxnSpPr>
        <p:spPr>
          <a:xfrm flipH="1">
            <a:off x="10748836" y="1757925"/>
            <a:ext cx="633102" cy="299357"/>
          </a:xfrm>
          <a:prstGeom prst="line">
            <a:avLst/>
          </a:prstGeom>
          <a:ln w="12700">
            <a:solidFill>
              <a:schemeClr val="tx1"/>
            </a:solidFill>
            <a:prstDash val="sysDash"/>
            <a:headEnd type="stealth" w="med" len="lg"/>
            <a:tailEnd type="non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BBD9315-2E54-4B2A-8E72-93F60547AD4F}"/>
              </a:ext>
            </a:extLst>
          </p:cNvPr>
          <p:cNvGrpSpPr/>
          <p:nvPr/>
        </p:nvGrpSpPr>
        <p:grpSpPr>
          <a:xfrm>
            <a:off x="893564" y="1428050"/>
            <a:ext cx="4406883" cy="1103601"/>
            <a:chOff x="626914" y="283763"/>
            <a:chExt cx="4406883" cy="1103601"/>
          </a:xfrm>
        </p:grpSpPr>
        <p:cxnSp>
          <p:nvCxnSpPr>
            <p:cNvPr id="78" name="Straight Connector 77">
              <a:extLst>
                <a:ext uri="{FF2B5EF4-FFF2-40B4-BE49-F238E27FC236}">
                  <a16:creationId xmlns:a16="http://schemas.microsoft.com/office/drawing/2014/main" id="{F92783B1-D25C-45E0-AC93-107B0AFD7109}"/>
                </a:ext>
              </a:extLst>
            </p:cNvPr>
            <p:cNvCxnSpPr>
              <a:cxnSpLocks/>
            </p:cNvCxnSpPr>
            <p:nvPr/>
          </p:nvCxnSpPr>
          <p:spPr>
            <a:xfrm flipH="1">
              <a:off x="725015" y="510315"/>
              <a:ext cx="622541" cy="0"/>
            </a:xfrm>
            <a:prstGeom prst="line">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2E2A829-76E3-49C6-8B99-AF3423A07D98}"/>
                </a:ext>
              </a:extLst>
            </p:cNvPr>
            <p:cNvSpPr txBox="1"/>
            <p:nvPr/>
          </p:nvSpPr>
          <p:spPr>
            <a:xfrm>
              <a:off x="1604797" y="283763"/>
              <a:ext cx="3429000" cy="523220"/>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LOS</a:t>
              </a:r>
            </a:p>
          </p:txBody>
        </p:sp>
        <p:pic>
          <p:nvPicPr>
            <p:cNvPr id="86" name="Picture 85">
              <a:extLst>
                <a:ext uri="{FF2B5EF4-FFF2-40B4-BE49-F238E27FC236}">
                  <a16:creationId xmlns:a16="http://schemas.microsoft.com/office/drawing/2014/main" id="{12D68FEE-9537-4985-8BC5-A80B9D0771C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6914" y="795552"/>
              <a:ext cx="809265" cy="492343"/>
            </a:xfrm>
            <a:prstGeom prst="rect">
              <a:avLst/>
            </a:prstGeom>
          </p:spPr>
        </p:pic>
        <p:sp>
          <p:nvSpPr>
            <p:cNvPr id="87" name="TextBox 86">
              <a:extLst>
                <a:ext uri="{FF2B5EF4-FFF2-40B4-BE49-F238E27FC236}">
                  <a16:creationId xmlns:a16="http://schemas.microsoft.com/office/drawing/2014/main" id="{71C017E5-C02D-4875-B144-2D3423358715}"/>
                </a:ext>
              </a:extLst>
            </p:cNvPr>
            <p:cNvSpPr txBox="1"/>
            <p:nvPr/>
          </p:nvSpPr>
          <p:spPr>
            <a:xfrm>
              <a:off x="1599341" y="864144"/>
              <a:ext cx="3429000" cy="523220"/>
            </a:xfrm>
            <a:prstGeom prst="rect">
              <a:avLst/>
            </a:prstGeom>
            <a:noFill/>
          </p:spPr>
          <p:txBody>
            <a:bodyPr wrap="square">
              <a:spAutoFit/>
            </a:bodyPr>
            <a:lstStyle/>
            <a:p>
              <a:r>
                <a:rPr lang="en-US" sz="2800" dirty="0">
                  <a:latin typeface="CMU Serif" panose="02000603000000000000" pitchFamily="2" charset="0"/>
                  <a:ea typeface="CMU Serif" panose="02000603000000000000" pitchFamily="2" charset="0"/>
                  <a:cs typeface="CMU Serif" panose="02000603000000000000" pitchFamily="2" charset="0"/>
                </a:rPr>
                <a:t>observer</a:t>
              </a:r>
            </a:p>
          </p:txBody>
        </p:sp>
      </p:grpSp>
      <p:sp>
        <p:nvSpPr>
          <p:cNvPr id="89" name="TextBox 88">
            <a:extLst>
              <a:ext uri="{FF2B5EF4-FFF2-40B4-BE49-F238E27FC236}">
                <a16:creationId xmlns:a16="http://schemas.microsoft.com/office/drawing/2014/main" id="{C60F5A85-A7E3-419E-BE26-0F5F7B614A2E}"/>
              </a:ext>
            </a:extLst>
          </p:cNvPr>
          <p:cNvSpPr txBox="1"/>
          <p:nvPr/>
        </p:nvSpPr>
        <p:spPr>
          <a:xfrm>
            <a:off x="2041378" y="160252"/>
            <a:ext cx="4172592" cy="646331"/>
          </a:xfrm>
          <a:prstGeom prst="rect">
            <a:avLst/>
          </a:prstGeom>
          <a:noFill/>
        </p:spPr>
        <p:txBody>
          <a:bodyPr wrap="square">
            <a:spAutoFit/>
          </a:bodyPr>
          <a:lstStyle/>
          <a:p>
            <a:r>
              <a:rPr lang="en-US" sz="3600" dirty="0">
                <a:latin typeface="CMU Serif" panose="02000603000000000000" pitchFamily="2" charset="0"/>
                <a:ea typeface="CMU Serif" panose="02000603000000000000" pitchFamily="2" charset="0"/>
                <a:cs typeface="CMU Serif" panose="02000603000000000000" pitchFamily="2" charset="0"/>
              </a:rPr>
              <a:t>Separated Screens</a:t>
            </a:r>
          </a:p>
        </p:txBody>
      </p:sp>
      <p:cxnSp>
        <p:nvCxnSpPr>
          <p:cNvPr id="92" name="Straight Arrow Connector 91">
            <a:extLst>
              <a:ext uri="{FF2B5EF4-FFF2-40B4-BE49-F238E27FC236}">
                <a16:creationId xmlns:a16="http://schemas.microsoft.com/office/drawing/2014/main" id="{F517B306-7D11-4E32-96B2-EAE5CD14F586}"/>
              </a:ext>
            </a:extLst>
          </p:cNvPr>
          <p:cNvCxnSpPr/>
          <p:nvPr/>
        </p:nvCxnSpPr>
        <p:spPr>
          <a:xfrm flipH="1">
            <a:off x="5516886" y="4058982"/>
            <a:ext cx="102640" cy="913236"/>
          </a:xfrm>
          <a:prstGeom prst="straightConnector1">
            <a:avLst/>
          </a:prstGeom>
          <a:ln w="254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 name="Arc 1">
            <a:extLst>
              <a:ext uri="{FF2B5EF4-FFF2-40B4-BE49-F238E27FC236}">
                <a16:creationId xmlns:a16="http://schemas.microsoft.com/office/drawing/2014/main" id="{9EDB6664-5115-4372-9E94-4018EF0FD89A}"/>
              </a:ext>
            </a:extLst>
          </p:cNvPr>
          <p:cNvSpPr/>
          <p:nvPr/>
        </p:nvSpPr>
        <p:spPr>
          <a:xfrm rot="16200000">
            <a:off x="1329444" y="4087765"/>
            <a:ext cx="1174095" cy="3209813"/>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32" name="Arc 31">
            <a:extLst>
              <a:ext uri="{FF2B5EF4-FFF2-40B4-BE49-F238E27FC236}">
                <a16:creationId xmlns:a16="http://schemas.microsoft.com/office/drawing/2014/main" id="{5E833E77-E8C5-4D4C-9810-0A8E89134681}"/>
              </a:ext>
            </a:extLst>
          </p:cNvPr>
          <p:cNvSpPr/>
          <p:nvPr/>
        </p:nvSpPr>
        <p:spPr>
          <a:xfrm rot="13467583">
            <a:off x="6921824" y="4375016"/>
            <a:ext cx="1174095" cy="1240948"/>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p:sp>
        <p:nvSpPr>
          <p:cNvPr id="4" name="Rectangle 3">
            <a:extLst>
              <a:ext uri="{FF2B5EF4-FFF2-40B4-BE49-F238E27FC236}">
                <a16:creationId xmlns:a16="http://schemas.microsoft.com/office/drawing/2014/main" id="{091E6DA3-9A97-4507-A012-6ADFCD34989C}"/>
              </a:ext>
            </a:extLst>
          </p:cNvPr>
          <p:cNvSpPr/>
          <p:nvPr/>
        </p:nvSpPr>
        <p:spPr>
          <a:xfrm rot="20087195">
            <a:off x="7084940" y="2039608"/>
            <a:ext cx="1280458" cy="497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cxnSp>
        <p:nvCxnSpPr>
          <p:cNvPr id="33" name="Straight Connector 32">
            <a:extLst>
              <a:ext uri="{FF2B5EF4-FFF2-40B4-BE49-F238E27FC236}">
                <a16:creationId xmlns:a16="http://schemas.microsoft.com/office/drawing/2014/main" id="{5087433A-5023-4668-ABE7-92CD8B534734}"/>
              </a:ext>
            </a:extLst>
          </p:cNvPr>
          <p:cNvCxnSpPr>
            <a:cxnSpLocks/>
          </p:cNvCxnSpPr>
          <p:nvPr/>
        </p:nvCxnSpPr>
        <p:spPr>
          <a:xfrm flipH="1">
            <a:off x="7702304" y="2087457"/>
            <a:ext cx="755743" cy="309612"/>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BDFB90D-1DE1-48C2-97D3-EF949A94DA66}"/>
              </a:ext>
            </a:extLst>
          </p:cNvPr>
          <p:cNvCxnSpPr>
            <a:cxnSpLocks/>
          </p:cNvCxnSpPr>
          <p:nvPr/>
        </p:nvCxnSpPr>
        <p:spPr>
          <a:xfrm>
            <a:off x="7396421" y="1611133"/>
            <a:ext cx="317441" cy="794771"/>
          </a:xfrm>
          <a:prstGeom prst="line">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86D98B-64EB-4AE2-9A64-3EEBF48B1CF0}"/>
              </a:ext>
            </a:extLst>
          </p:cNvPr>
          <p:cNvSpPr/>
          <p:nvPr/>
        </p:nvSpPr>
        <p:spPr>
          <a:xfrm rot="20298848">
            <a:off x="7680027" y="2237083"/>
            <a:ext cx="131692" cy="1353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682EFEB-0B3F-4272-88B3-A6BD9CA0562F}"/>
                  </a:ext>
                </a:extLst>
              </p:cNvPr>
              <p:cNvSpPr txBox="1"/>
              <p:nvPr/>
            </p:nvSpPr>
            <p:spPr>
              <a:xfrm rot="20170074">
                <a:off x="8199776" y="1566498"/>
                <a:ext cx="5709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𝑥</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9" name="TextBox 38">
                <a:extLst>
                  <a:ext uri="{FF2B5EF4-FFF2-40B4-BE49-F238E27FC236}">
                    <a16:creationId xmlns:a16="http://schemas.microsoft.com/office/drawing/2014/main" id="{3682EFEB-0B3F-4272-88B3-A6BD9CA0562F}"/>
                  </a:ext>
                </a:extLst>
              </p:cNvPr>
              <p:cNvSpPr txBox="1">
                <a:spLocks noRot="1" noChangeAspect="1" noMove="1" noResize="1" noEditPoints="1" noAdjustHandles="1" noChangeArrowheads="1" noChangeShapeType="1" noTextEdit="1"/>
              </p:cNvSpPr>
              <p:nvPr/>
            </p:nvSpPr>
            <p:spPr>
              <a:xfrm rot="20170074">
                <a:off x="8199776" y="1566498"/>
                <a:ext cx="570926" cy="4924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E5D8682-0D8F-4DF0-BB1F-FAE0BA673576}"/>
                  </a:ext>
                </a:extLst>
              </p:cNvPr>
              <p:cNvSpPr txBox="1"/>
              <p:nvPr/>
            </p:nvSpPr>
            <p:spPr>
              <a:xfrm rot="20136257">
                <a:off x="7395025" y="1299797"/>
                <a:ext cx="583044" cy="5312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𝐵</m:t>
                          </m:r>
                        </m:e>
                        <m:sub>
                          <m:r>
                            <a:rPr lang="en-US" sz="3200" b="0" i="1" smtClean="0">
                              <a:latin typeface="Cambria Math" panose="02040503050406030204" pitchFamily="18" charset="0"/>
                            </a:rPr>
                            <m:t>𝑦</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40" name="TextBox 39">
                <a:extLst>
                  <a:ext uri="{FF2B5EF4-FFF2-40B4-BE49-F238E27FC236}">
                    <a16:creationId xmlns:a16="http://schemas.microsoft.com/office/drawing/2014/main" id="{6E5D8682-0D8F-4DF0-BB1F-FAE0BA673576}"/>
                  </a:ext>
                </a:extLst>
              </p:cNvPr>
              <p:cNvSpPr txBox="1">
                <a:spLocks noRot="1" noChangeAspect="1" noMove="1" noResize="1" noEditPoints="1" noAdjustHandles="1" noChangeArrowheads="1" noChangeShapeType="1" noTextEdit="1"/>
              </p:cNvSpPr>
              <p:nvPr/>
            </p:nvSpPr>
            <p:spPr>
              <a:xfrm rot="20136257">
                <a:off x="7395025" y="1299797"/>
                <a:ext cx="583044" cy="531299"/>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771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89">
            <a:extLst>
              <a:ext uri="{FF2B5EF4-FFF2-40B4-BE49-F238E27FC236}">
                <a16:creationId xmlns:a16="http://schemas.microsoft.com/office/drawing/2014/main" id="{0C159D9E-5B9F-4A5D-ACA3-D15885B4E150}"/>
              </a:ext>
            </a:extLst>
          </p:cNvPr>
          <p:cNvSpPr/>
          <p:nvPr/>
        </p:nvSpPr>
        <p:spPr>
          <a:xfrm rot="19532960">
            <a:off x="4647583" y="3897658"/>
            <a:ext cx="1856286" cy="1453642"/>
          </a:xfrm>
          <a:custGeom>
            <a:avLst/>
            <a:gdLst>
              <a:gd name="connsiteX0" fmla="*/ 0 w 1424604"/>
              <a:gd name="connsiteY0" fmla="*/ 0 h 2476716"/>
              <a:gd name="connsiteX1" fmla="*/ 1424604 w 1424604"/>
              <a:gd name="connsiteY1" fmla="*/ 0 h 2476716"/>
              <a:gd name="connsiteX2" fmla="*/ 1424604 w 1424604"/>
              <a:gd name="connsiteY2" fmla="*/ 2476716 h 2476716"/>
              <a:gd name="connsiteX3" fmla="*/ 0 w 1424604"/>
              <a:gd name="connsiteY3" fmla="*/ 2476716 h 2476716"/>
              <a:gd name="connsiteX4" fmla="*/ 0 w 1424604"/>
              <a:gd name="connsiteY4" fmla="*/ 0 h 2476716"/>
              <a:gd name="connsiteX0" fmla="*/ 945607 w 2370211"/>
              <a:gd name="connsiteY0" fmla="*/ 0 h 2476716"/>
              <a:gd name="connsiteX1" fmla="*/ 2370211 w 2370211"/>
              <a:gd name="connsiteY1" fmla="*/ 0 h 2476716"/>
              <a:gd name="connsiteX2" fmla="*/ 2370211 w 2370211"/>
              <a:gd name="connsiteY2" fmla="*/ 2476716 h 2476716"/>
              <a:gd name="connsiteX3" fmla="*/ 0 w 2370211"/>
              <a:gd name="connsiteY3" fmla="*/ 1637043 h 2476716"/>
              <a:gd name="connsiteX4" fmla="*/ 945607 w 2370211"/>
              <a:gd name="connsiteY4" fmla="*/ 0 h 2476716"/>
              <a:gd name="connsiteX0" fmla="*/ 973372 w 2370211"/>
              <a:gd name="connsiteY0" fmla="*/ 31368 h 2476716"/>
              <a:gd name="connsiteX1" fmla="*/ 2370211 w 2370211"/>
              <a:gd name="connsiteY1" fmla="*/ 0 h 2476716"/>
              <a:gd name="connsiteX2" fmla="*/ 2370211 w 2370211"/>
              <a:gd name="connsiteY2" fmla="*/ 2476716 h 2476716"/>
              <a:gd name="connsiteX3" fmla="*/ 0 w 2370211"/>
              <a:gd name="connsiteY3" fmla="*/ 1637043 h 2476716"/>
              <a:gd name="connsiteX4" fmla="*/ 973372 w 2370211"/>
              <a:gd name="connsiteY4" fmla="*/ 31368 h 2476716"/>
              <a:gd name="connsiteX0" fmla="*/ 973372 w 2370211"/>
              <a:gd name="connsiteY0" fmla="*/ 28825 h 2474173"/>
              <a:gd name="connsiteX1" fmla="*/ 1924913 w 2370211"/>
              <a:gd name="connsiteY1" fmla="*/ 0 h 2474173"/>
              <a:gd name="connsiteX2" fmla="*/ 2370211 w 2370211"/>
              <a:gd name="connsiteY2" fmla="*/ 2474173 h 2474173"/>
              <a:gd name="connsiteX3" fmla="*/ 0 w 2370211"/>
              <a:gd name="connsiteY3" fmla="*/ 1634500 h 2474173"/>
              <a:gd name="connsiteX4" fmla="*/ 973372 w 2370211"/>
              <a:gd name="connsiteY4" fmla="*/ 28825 h 2474173"/>
              <a:gd name="connsiteX0" fmla="*/ 973372 w 1924913"/>
              <a:gd name="connsiteY0" fmla="*/ 28825 h 1634500"/>
              <a:gd name="connsiteX1" fmla="*/ 1924913 w 1924913"/>
              <a:gd name="connsiteY1" fmla="*/ 0 h 1634500"/>
              <a:gd name="connsiteX2" fmla="*/ 1166100 w 1924913"/>
              <a:gd name="connsiteY2" fmla="*/ 1364755 h 1634500"/>
              <a:gd name="connsiteX3" fmla="*/ 0 w 1924913"/>
              <a:gd name="connsiteY3" fmla="*/ 1634500 h 1634500"/>
              <a:gd name="connsiteX4" fmla="*/ 973372 w 1924913"/>
              <a:gd name="connsiteY4" fmla="*/ 28825 h 1634500"/>
              <a:gd name="connsiteX0" fmla="*/ 859494 w 1811035"/>
              <a:gd name="connsiteY0" fmla="*/ 28825 h 1441561"/>
              <a:gd name="connsiteX1" fmla="*/ 1811035 w 1811035"/>
              <a:gd name="connsiteY1" fmla="*/ 0 h 1441561"/>
              <a:gd name="connsiteX2" fmla="*/ 1052222 w 1811035"/>
              <a:gd name="connsiteY2" fmla="*/ 1364755 h 1441561"/>
              <a:gd name="connsiteX3" fmla="*/ 0 w 1811035"/>
              <a:gd name="connsiteY3" fmla="*/ 1441561 h 1441561"/>
              <a:gd name="connsiteX4" fmla="*/ 859494 w 1811035"/>
              <a:gd name="connsiteY4" fmla="*/ 28825 h 1441561"/>
              <a:gd name="connsiteX0" fmla="*/ 859494 w 1811035"/>
              <a:gd name="connsiteY0" fmla="*/ 28825 h 1441561"/>
              <a:gd name="connsiteX1" fmla="*/ 1811035 w 1811035"/>
              <a:gd name="connsiteY1" fmla="*/ 0 h 1441561"/>
              <a:gd name="connsiteX2" fmla="*/ 988414 w 1811035"/>
              <a:gd name="connsiteY2" fmla="*/ 1394907 h 1441561"/>
              <a:gd name="connsiteX3" fmla="*/ 0 w 1811035"/>
              <a:gd name="connsiteY3" fmla="*/ 1441561 h 1441561"/>
              <a:gd name="connsiteX4" fmla="*/ 859494 w 1811035"/>
              <a:gd name="connsiteY4" fmla="*/ 28825 h 1441561"/>
              <a:gd name="connsiteX0" fmla="*/ 948194 w 1899735"/>
              <a:gd name="connsiteY0" fmla="*/ 28825 h 1436156"/>
              <a:gd name="connsiteX1" fmla="*/ 1899735 w 1899735"/>
              <a:gd name="connsiteY1" fmla="*/ 0 h 1436156"/>
              <a:gd name="connsiteX2" fmla="*/ 1077114 w 1899735"/>
              <a:gd name="connsiteY2" fmla="*/ 1394907 h 1436156"/>
              <a:gd name="connsiteX3" fmla="*/ 0 w 1899735"/>
              <a:gd name="connsiteY3" fmla="*/ 1436156 h 1436156"/>
              <a:gd name="connsiteX4" fmla="*/ 948194 w 1899735"/>
              <a:gd name="connsiteY4" fmla="*/ 28825 h 1436156"/>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86" h="1453642">
                <a:moveTo>
                  <a:pt x="904745" y="28825"/>
                </a:moveTo>
                <a:lnTo>
                  <a:pt x="1856286" y="0"/>
                </a:lnTo>
                <a:lnTo>
                  <a:pt x="1033665" y="1394907"/>
                </a:lnTo>
                <a:lnTo>
                  <a:pt x="0" y="1453642"/>
                </a:lnTo>
                <a:lnTo>
                  <a:pt x="904745" y="28825"/>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60" name="Rectangle 89">
            <a:extLst>
              <a:ext uri="{FF2B5EF4-FFF2-40B4-BE49-F238E27FC236}">
                <a16:creationId xmlns:a16="http://schemas.microsoft.com/office/drawing/2014/main" id="{4C6458FE-6BA9-4128-ACCD-04D12C2BB8CD}"/>
              </a:ext>
            </a:extLst>
          </p:cNvPr>
          <p:cNvSpPr/>
          <p:nvPr/>
        </p:nvSpPr>
        <p:spPr>
          <a:xfrm rot="19532960">
            <a:off x="2586039" y="3897657"/>
            <a:ext cx="1856286" cy="1453642"/>
          </a:xfrm>
          <a:custGeom>
            <a:avLst/>
            <a:gdLst>
              <a:gd name="connsiteX0" fmla="*/ 0 w 1424604"/>
              <a:gd name="connsiteY0" fmla="*/ 0 h 2476716"/>
              <a:gd name="connsiteX1" fmla="*/ 1424604 w 1424604"/>
              <a:gd name="connsiteY1" fmla="*/ 0 h 2476716"/>
              <a:gd name="connsiteX2" fmla="*/ 1424604 w 1424604"/>
              <a:gd name="connsiteY2" fmla="*/ 2476716 h 2476716"/>
              <a:gd name="connsiteX3" fmla="*/ 0 w 1424604"/>
              <a:gd name="connsiteY3" fmla="*/ 2476716 h 2476716"/>
              <a:gd name="connsiteX4" fmla="*/ 0 w 1424604"/>
              <a:gd name="connsiteY4" fmla="*/ 0 h 2476716"/>
              <a:gd name="connsiteX0" fmla="*/ 945607 w 2370211"/>
              <a:gd name="connsiteY0" fmla="*/ 0 h 2476716"/>
              <a:gd name="connsiteX1" fmla="*/ 2370211 w 2370211"/>
              <a:gd name="connsiteY1" fmla="*/ 0 h 2476716"/>
              <a:gd name="connsiteX2" fmla="*/ 2370211 w 2370211"/>
              <a:gd name="connsiteY2" fmla="*/ 2476716 h 2476716"/>
              <a:gd name="connsiteX3" fmla="*/ 0 w 2370211"/>
              <a:gd name="connsiteY3" fmla="*/ 1637043 h 2476716"/>
              <a:gd name="connsiteX4" fmla="*/ 945607 w 2370211"/>
              <a:gd name="connsiteY4" fmla="*/ 0 h 2476716"/>
              <a:gd name="connsiteX0" fmla="*/ 973372 w 2370211"/>
              <a:gd name="connsiteY0" fmla="*/ 31368 h 2476716"/>
              <a:gd name="connsiteX1" fmla="*/ 2370211 w 2370211"/>
              <a:gd name="connsiteY1" fmla="*/ 0 h 2476716"/>
              <a:gd name="connsiteX2" fmla="*/ 2370211 w 2370211"/>
              <a:gd name="connsiteY2" fmla="*/ 2476716 h 2476716"/>
              <a:gd name="connsiteX3" fmla="*/ 0 w 2370211"/>
              <a:gd name="connsiteY3" fmla="*/ 1637043 h 2476716"/>
              <a:gd name="connsiteX4" fmla="*/ 973372 w 2370211"/>
              <a:gd name="connsiteY4" fmla="*/ 31368 h 2476716"/>
              <a:gd name="connsiteX0" fmla="*/ 973372 w 2370211"/>
              <a:gd name="connsiteY0" fmla="*/ 28825 h 2474173"/>
              <a:gd name="connsiteX1" fmla="*/ 1924913 w 2370211"/>
              <a:gd name="connsiteY1" fmla="*/ 0 h 2474173"/>
              <a:gd name="connsiteX2" fmla="*/ 2370211 w 2370211"/>
              <a:gd name="connsiteY2" fmla="*/ 2474173 h 2474173"/>
              <a:gd name="connsiteX3" fmla="*/ 0 w 2370211"/>
              <a:gd name="connsiteY3" fmla="*/ 1634500 h 2474173"/>
              <a:gd name="connsiteX4" fmla="*/ 973372 w 2370211"/>
              <a:gd name="connsiteY4" fmla="*/ 28825 h 2474173"/>
              <a:gd name="connsiteX0" fmla="*/ 973372 w 1924913"/>
              <a:gd name="connsiteY0" fmla="*/ 28825 h 1634500"/>
              <a:gd name="connsiteX1" fmla="*/ 1924913 w 1924913"/>
              <a:gd name="connsiteY1" fmla="*/ 0 h 1634500"/>
              <a:gd name="connsiteX2" fmla="*/ 1166100 w 1924913"/>
              <a:gd name="connsiteY2" fmla="*/ 1364755 h 1634500"/>
              <a:gd name="connsiteX3" fmla="*/ 0 w 1924913"/>
              <a:gd name="connsiteY3" fmla="*/ 1634500 h 1634500"/>
              <a:gd name="connsiteX4" fmla="*/ 973372 w 1924913"/>
              <a:gd name="connsiteY4" fmla="*/ 28825 h 1634500"/>
              <a:gd name="connsiteX0" fmla="*/ 859494 w 1811035"/>
              <a:gd name="connsiteY0" fmla="*/ 28825 h 1441561"/>
              <a:gd name="connsiteX1" fmla="*/ 1811035 w 1811035"/>
              <a:gd name="connsiteY1" fmla="*/ 0 h 1441561"/>
              <a:gd name="connsiteX2" fmla="*/ 1052222 w 1811035"/>
              <a:gd name="connsiteY2" fmla="*/ 1364755 h 1441561"/>
              <a:gd name="connsiteX3" fmla="*/ 0 w 1811035"/>
              <a:gd name="connsiteY3" fmla="*/ 1441561 h 1441561"/>
              <a:gd name="connsiteX4" fmla="*/ 859494 w 1811035"/>
              <a:gd name="connsiteY4" fmla="*/ 28825 h 1441561"/>
              <a:gd name="connsiteX0" fmla="*/ 859494 w 1811035"/>
              <a:gd name="connsiteY0" fmla="*/ 28825 h 1441561"/>
              <a:gd name="connsiteX1" fmla="*/ 1811035 w 1811035"/>
              <a:gd name="connsiteY1" fmla="*/ 0 h 1441561"/>
              <a:gd name="connsiteX2" fmla="*/ 988414 w 1811035"/>
              <a:gd name="connsiteY2" fmla="*/ 1394907 h 1441561"/>
              <a:gd name="connsiteX3" fmla="*/ 0 w 1811035"/>
              <a:gd name="connsiteY3" fmla="*/ 1441561 h 1441561"/>
              <a:gd name="connsiteX4" fmla="*/ 859494 w 1811035"/>
              <a:gd name="connsiteY4" fmla="*/ 28825 h 1441561"/>
              <a:gd name="connsiteX0" fmla="*/ 948194 w 1899735"/>
              <a:gd name="connsiteY0" fmla="*/ 28825 h 1436156"/>
              <a:gd name="connsiteX1" fmla="*/ 1899735 w 1899735"/>
              <a:gd name="connsiteY1" fmla="*/ 0 h 1436156"/>
              <a:gd name="connsiteX2" fmla="*/ 1077114 w 1899735"/>
              <a:gd name="connsiteY2" fmla="*/ 1394907 h 1436156"/>
              <a:gd name="connsiteX3" fmla="*/ 0 w 1899735"/>
              <a:gd name="connsiteY3" fmla="*/ 1436156 h 1436156"/>
              <a:gd name="connsiteX4" fmla="*/ 948194 w 1899735"/>
              <a:gd name="connsiteY4" fmla="*/ 28825 h 1436156"/>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86" h="1453642">
                <a:moveTo>
                  <a:pt x="904745" y="28825"/>
                </a:moveTo>
                <a:lnTo>
                  <a:pt x="1856286" y="0"/>
                </a:lnTo>
                <a:lnTo>
                  <a:pt x="1033665" y="1394907"/>
                </a:lnTo>
                <a:lnTo>
                  <a:pt x="0" y="1453642"/>
                </a:lnTo>
                <a:lnTo>
                  <a:pt x="904745" y="28825"/>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61" name="Rectangle 89">
            <a:extLst>
              <a:ext uri="{FF2B5EF4-FFF2-40B4-BE49-F238E27FC236}">
                <a16:creationId xmlns:a16="http://schemas.microsoft.com/office/drawing/2014/main" id="{E11145BC-DBE0-4B36-A918-EBF1928255E1}"/>
              </a:ext>
            </a:extLst>
          </p:cNvPr>
          <p:cNvSpPr/>
          <p:nvPr/>
        </p:nvSpPr>
        <p:spPr>
          <a:xfrm rot="19532960">
            <a:off x="3627439" y="3897657"/>
            <a:ext cx="1856286" cy="1453642"/>
          </a:xfrm>
          <a:custGeom>
            <a:avLst/>
            <a:gdLst>
              <a:gd name="connsiteX0" fmla="*/ 0 w 1424604"/>
              <a:gd name="connsiteY0" fmla="*/ 0 h 2476716"/>
              <a:gd name="connsiteX1" fmla="*/ 1424604 w 1424604"/>
              <a:gd name="connsiteY1" fmla="*/ 0 h 2476716"/>
              <a:gd name="connsiteX2" fmla="*/ 1424604 w 1424604"/>
              <a:gd name="connsiteY2" fmla="*/ 2476716 h 2476716"/>
              <a:gd name="connsiteX3" fmla="*/ 0 w 1424604"/>
              <a:gd name="connsiteY3" fmla="*/ 2476716 h 2476716"/>
              <a:gd name="connsiteX4" fmla="*/ 0 w 1424604"/>
              <a:gd name="connsiteY4" fmla="*/ 0 h 2476716"/>
              <a:gd name="connsiteX0" fmla="*/ 945607 w 2370211"/>
              <a:gd name="connsiteY0" fmla="*/ 0 h 2476716"/>
              <a:gd name="connsiteX1" fmla="*/ 2370211 w 2370211"/>
              <a:gd name="connsiteY1" fmla="*/ 0 h 2476716"/>
              <a:gd name="connsiteX2" fmla="*/ 2370211 w 2370211"/>
              <a:gd name="connsiteY2" fmla="*/ 2476716 h 2476716"/>
              <a:gd name="connsiteX3" fmla="*/ 0 w 2370211"/>
              <a:gd name="connsiteY3" fmla="*/ 1637043 h 2476716"/>
              <a:gd name="connsiteX4" fmla="*/ 945607 w 2370211"/>
              <a:gd name="connsiteY4" fmla="*/ 0 h 2476716"/>
              <a:gd name="connsiteX0" fmla="*/ 973372 w 2370211"/>
              <a:gd name="connsiteY0" fmla="*/ 31368 h 2476716"/>
              <a:gd name="connsiteX1" fmla="*/ 2370211 w 2370211"/>
              <a:gd name="connsiteY1" fmla="*/ 0 h 2476716"/>
              <a:gd name="connsiteX2" fmla="*/ 2370211 w 2370211"/>
              <a:gd name="connsiteY2" fmla="*/ 2476716 h 2476716"/>
              <a:gd name="connsiteX3" fmla="*/ 0 w 2370211"/>
              <a:gd name="connsiteY3" fmla="*/ 1637043 h 2476716"/>
              <a:gd name="connsiteX4" fmla="*/ 973372 w 2370211"/>
              <a:gd name="connsiteY4" fmla="*/ 31368 h 2476716"/>
              <a:gd name="connsiteX0" fmla="*/ 973372 w 2370211"/>
              <a:gd name="connsiteY0" fmla="*/ 28825 h 2474173"/>
              <a:gd name="connsiteX1" fmla="*/ 1924913 w 2370211"/>
              <a:gd name="connsiteY1" fmla="*/ 0 h 2474173"/>
              <a:gd name="connsiteX2" fmla="*/ 2370211 w 2370211"/>
              <a:gd name="connsiteY2" fmla="*/ 2474173 h 2474173"/>
              <a:gd name="connsiteX3" fmla="*/ 0 w 2370211"/>
              <a:gd name="connsiteY3" fmla="*/ 1634500 h 2474173"/>
              <a:gd name="connsiteX4" fmla="*/ 973372 w 2370211"/>
              <a:gd name="connsiteY4" fmla="*/ 28825 h 2474173"/>
              <a:gd name="connsiteX0" fmla="*/ 973372 w 1924913"/>
              <a:gd name="connsiteY0" fmla="*/ 28825 h 1634500"/>
              <a:gd name="connsiteX1" fmla="*/ 1924913 w 1924913"/>
              <a:gd name="connsiteY1" fmla="*/ 0 h 1634500"/>
              <a:gd name="connsiteX2" fmla="*/ 1166100 w 1924913"/>
              <a:gd name="connsiteY2" fmla="*/ 1364755 h 1634500"/>
              <a:gd name="connsiteX3" fmla="*/ 0 w 1924913"/>
              <a:gd name="connsiteY3" fmla="*/ 1634500 h 1634500"/>
              <a:gd name="connsiteX4" fmla="*/ 973372 w 1924913"/>
              <a:gd name="connsiteY4" fmla="*/ 28825 h 1634500"/>
              <a:gd name="connsiteX0" fmla="*/ 859494 w 1811035"/>
              <a:gd name="connsiteY0" fmla="*/ 28825 h 1441561"/>
              <a:gd name="connsiteX1" fmla="*/ 1811035 w 1811035"/>
              <a:gd name="connsiteY1" fmla="*/ 0 h 1441561"/>
              <a:gd name="connsiteX2" fmla="*/ 1052222 w 1811035"/>
              <a:gd name="connsiteY2" fmla="*/ 1364755 h 1441561"/>
              <a:gd name="connsiteX3" fmla="*/ 0 w 1811035"/>
              <a:gd name="connsiteY3" fmla="*/ 1441561 h 1441561"/>
              <a:gd name="connsiteX4" fmla="*/ 859494 w 1811035"/>
              <a:gd name="connsiteY4" fmla="*/ 28825 h 1441561"/>
              <a:gd name="connsiteX0" fmla="*/ 859494 w 1811035"/>
              <a:gd name="connsiteY0" fmla="*/ 28825 h 1441561"/>
              <a:gd name="connsiteX1" fmla="*/ 1811035 w 1811035"/>
              <a:gd name="connsiteY1" fmla="*/ 0 h 1441561"/>
              <a:gd name="connsiteX2" fmla="*/ 988414 w 1811035"/>
              <a:gd name="connsiteY2" fmla="*/ 1394907 h 1441561"/>
              <a:gd name="connsiteX3" fmla="*/ 0 w 1811035"/>
              <a:gd name="connsiteY3" fmla="*/ 1441561 h 1441561"/>
              <a:gd name="connsiteX4" fmla="*/ 859494 w 1811035"/>
              <a:gd name="connsiteY4" fmla="*/ 28825 h 1441561"/>
              <a:gd name="connsiteX0" fmla="*/ 948194 w 1899735"/>
              <a:gd name="connsiteY0" fmla="*/ 28825 h 1436156"/>
              <a:gd name="connsiteX1" fmla="*/ 1899735 w 1899735"/>
              <a:gd name="connsiteY1" fmla="*/ 0 h 1436156"/>
              <a:gd name="connsiteX2" fmla="*/ 1077114 w 1899735"/>
              <a:gd name="connsiteY2" fmla="*/ 1394907 h 1436156"/>
              <a:gd name="connsiteX3" fmla="*/ 0 w 1899735"/>
              <a:gd name="connsiteY3" fmla="*/ 1436156 h 1436156"/>
              <a:gd name="connsiteX4" fmla="*/ 948194 w 1899735"/>
              <a:gd name="connsiteY4" fmla="*/ 28825 h 1436156"/>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86" h="1453642">
                <a:moveTo>
                  <a:pt x="904745" y="28825"/>
                </a:moveTo>
                <a:lnTo>
                  <a:pt x="1856286" y="0"/>
                </a:lnTo>
                <a:lnTo>
                  <a:pt x="1033665" y="1394907"/>
                </a:lnTo>
                <a:lnTo>
                  <a:pt x="0" y="1453642"/>
                </a:lnTo>
                <a:lnTo>
                  <a:pt x="904745" y="28825"/>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67" name="Rectangle 89">
            <a:extLst>
              <a:ext uri="{FF2B5EF4-FFF2-40B4-BE49-F238E27FC236}">
                <a16:creationId xmlns:a16="http://schemas.microsoft.com/office/drawing/2014/main" id="{9376C969-DFAB-49A7-9E59-4D585592B6C2}"/>
              </a:ext>
            </a:extLst>
          </p:cNvPr>
          <p:cNvSpPr/>
          <p:nvPr/>
        </p:nvSpPr>
        <p:spPr>
          <a:xfrm rot="19532960">
            <a:off x="7369025" y="3930310"/>
            <a:ext cx="1856286" cy="1453642"/>
          </a:xfrm>
          <a:custGeom>
            <a:avLst/>
            <a:gdLst>
              <a:gd name="connsiteX0" fmla="*/ 0 w 1424604"/>
              <a:gd name="connsiteY0" fmla="*/ 0 h 2476716"/>
              <a:gd name="connsiteX1" fmla="*/ 1424604 w 1424604"/>
              <a:gd name="connsiteY1" fmla="*/ 0 h 2476716"/>
              <a:gd name="connsiteX2" fmla="*/ 1424604 w 1424604"/>
              <a:gd name="connsiteY2" fmla="*/ 2476716 h 2476716"/>
              <a:gd name="connsiteX3" fmla="*/ 0 w 1424604"/>
              <a:gd name="connsiteY3" fmla="*/ 2476716 h 2476716"/>
              <a:gd name="connsiteX4" fmla="*/ 0 w 1424604"/>
              <a:gd name="connsiteY4" fmla="*/ 0 h 2476716"/>
              <a:gd name="connsiteX0" fmla="*/ 945607 w 2370211"/>
              <a:gd name="connsiteY0" fmla="*/ 0 h 2476716"/>
              <a:gd name="connsiteX1" fmla="*/ 2370211 w 2370211"/>
              <a:gd name="connsiteY1" fmla="*/ 0 h 2476716"/>
              <a:gd name="connsiteX2" fmla="*/ 2370211 w 2370211"/>
              <a:gd name="connsiteY2" fmla="*/ 2476716 h 2476716"/>
              <a:gd name="connsiteX3" fmla="*/ 0 w 2370211"/>
              <a:gd name="connsiteY3" fmla="*/ 1637043 h 2476716"/>
              <a:gd name="connsiteX4" fmla="*/ 945607 w 2370211"/>
              <a:gd name="connsiteY4" fmla="*/ 0 h 2476716"/>
              <a:gd name="connsiteX0" fmla="*/ 973372 w 2370211"/>
              <a:gd name="connsiteY0" fmla="*/ 31368 h 2476716"/>
              <a:gd name="connsiteX1" fmla="*/ 2370211 w 2370211"/>
              <a:gd name="connsiteY1" fmla="*/ 0 h 2476716"/>
              <a:gd name="connsiteX2" fmla="*/ 2370211 w 2370211"/>
              <a:gd name="connsiteY2" fmla="*/ 2476716 h 2476716"/>
              <a:gd name="connsiteX3" fmla="*/ 0 w 2370211"/>
              <a:gd name="connsiteY3" fmla="*/ 1637043 h 2476716"/>
              <a:gd name="connsiteX4" fmla="*/ 973372 w 2370211"/>
              <a:gd name="connsiteY4" fmla="*/ 31368 h 2476716"/>
              <a:gd name="connsiteX0" fmla="*/ 973372 w 2370211"/>
              <a:gd name="connsiteY0" fmla="*/ 28825 h 2474173"/>
              <a:gd name="connsiteX1" fmla="*/ 1924913 w 2370211"/>
              <a:gd name="connsiteY1" fmla="*/ 0 h 2474173"/>
              <a:gd name="connsiteX2" fmla="*/ 2370211 w 2370211"/>
              <a:gd name="connsiteY2" fmla="*/ 2474173 h 2474173"/>
              <a:gd name="connsiteX3" fmla="*/ 0 w 2370211"/>
              <a:gd name="connsiteY3" fmla="*/ 1634500 h 2474173"/>
              <a:gd name="connsiteX4" fmla="*/ 973372 w 2370211"/>
              <a:gd name="connsiteY4" fmla="*/ 28825 h 2474173"/>
              <a:gd name="connsiteX0" fmla="*/ 973372 w 1924913"/>
              <a:gd name="connsiteY0" fmla="*/ 28825 h 1634500"/>
              <a:gd name="connsiteX1" fmla="*/ 1924913 w 1924913"/>
              <a:gd name="connsiteY1" fmla="*/ 0 h 1634500"/>
              <a:gd name="connsiteX2" fmla="*/ 1166100 w 1924913"/>
              <a:gd name="connsiteY2" fmla="*/ 1364755 h 1634500"/>
              <a:gd name="connsiteX3" fmla="*/ 0 w 1924913"/>
              <a:gd name="connsiteY3" fmla="*/ 1634500 h 1634500"/>
              <a:gd name="connsiteX4" fmla="*/ 973372 w 1924913"/>
              <a:gd name="connsiteY4" fmla="*/ 28825 h 1634500"/>
              <a:gd name="connsiteX0" fmla="*/ 859494 w 1811035"/>
              <a:gd name="connsiteY0" fmla="*/ 28825 h 1441561"/>
              <a:gd name="connsiteX1" fmla="*/ 1811035 w 1811035"/>
              <a:gd name="connsiteY1" fmla="*/ 0 h 1441561"/>
              <a:gd name="connsiteX2" fmla="*/ 1052222 w 1811035"/>
              <a:gd name="connsiteY2" fmla="*/ 1364755 h 1441561"/>
              <a:gd name="connsiteX3" fmla="*/ 0 w 1811035"/>
              <a:gd name="connsiteY3" fmla="*/ 1441561 h 1441561"/>
              <a:gd name="connsiteX4" fmla="*/ 859494 w 1811035"/>
              <a:gd name="connsiteY4" fmla="*/ 28825 h 1441561"/>
              <a:gd name="connsiteX0" fmla="*/ 859494 w 1811035"/>
              <a:gd name="connsiteY0" fmla="*/ 28825 h 1441561"/>
              <a:gd name="connsiteX1" fmla="*/ 1811035 w 1811035"/>
              <a:gd name="connsiteY1" fmla="*/ 0 h 1441561"/>
              <a:gd name="connsiteX2" fmla="*/ 988414 w 1811035"/>
              <a:gd name="connsiteY2" fmla="*/ 1394907 h 1441561"/>
              <a:gd name="connsiteX3" fmla="*/ 0 w 1811035"/>
              <a:gd name="connsiteY3" fmla="*/ 1441561 h 1441561"/>
              <a:gd name="connsiteX4" fmla="*/ 859494 w 1811035"/>
              <a:gd name="connsiteY4" fmla="*/ 28825 h 1441561"/>
              <a:gd name="connsiteX0" fmla="*/ 948194 w 1899735"/>
              <a:gd name="connsiteY0" fmla="*/ 28825 h 1436156"/>
              <a:gd name="connsiteX1" fmla="*/ 1899735 w 1899735"/>
              <a:gd name="connsiteY1" fmla="*/ 0 h 1436156"/>
              <a:gd name="connsiteX2" fmla="*/ 1077114 w 1899735"/>
              <a:gd name="connsiteY2" fmla="*/ 1394907 h 1436156"/>
              <a:gd name="connsiteX3" fmla="*/ 0 w 1899735"/>
              <a:gd name="connsiteY3" fmla="*/ 1436156 h 1436156"/>
              <a:gd name="connsiteX4" fmla="*/ 948194 w 1899735"/>
              <a:gd name="connsiteY4" fmla="*/ 28825 h 1436156"/>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86" h="1453642">
                <a:moveTo>
                  <a:pt x="904745" y="28825"/>
                </a:moveTo>
                <a:lnTo>
                  <a:pt x="1856286" y="0"/>
                </a:lnTo>
                <a:lnTo>
                  <a:pt x="1033665" y="1394907"/>
                </a:lnTo>
                <a:lnTo>
                  <a:pt x="0" y="1453642"/>
                </a:lnTo>
                <a:lnTo>
                  <a:pt x="904745" y="28825"/>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68" name="Rectangle 89">
            <a:extLst>
              <a:ext uri="{FF2B5EF4-FFF2-40B4-BE49-F238E27FC236}">
                <a16:creationId xmlns:a16="http://schemas.microsoft.com/office/drawing/2014/main" id="{5644A4AA-CBFD-4E8D-AABE-7D2FCB53A4C4}"/>
              </a:ext>
            </a:extLst>
          </p:cNvPr>
          <p:cNvSpPr/>
          <p:nvPr/>
        </p:nvSpPr>
        <p:spPr>
          <a:xfrm rot="19532960">
            <a:off x="5613139" y="3930315"/>
            <a:ext cx="1856286" cy="1453642"/>
          </a:xfrm>
          <a:custGeom>
            <a:avLst/>
            <a:gdLst>
              <a:gd name="connsiteX0" fmla="*/ 0 w 1424604"/>
              <a:gd name="connsiteY0" fmla="*/ 0 h 2476716"/>
              <a:gd name="connsiteX1" fmla="*/ 1424604 w 1424604"/>
              <a:gd name="connsiteY1" fmla="*/ 0 h 2476716"/>
              <a:gd name="connsiteX2" fmla="*/ 1424604 w 1424604"/>
              <a:gd name="connsiteY2" fmla="*/ 2476716 h 2476716"/>
              <a:gd name="connsiteX3" fmla="*/ 0 w 1424604"/>
              <a:gd name="connsiteY3" fmla="*/ 2476716 h 2476716"/>
              <a:gd name="connsiteX4" fmla="*/ 0 w 1424604"/>
              <a:gd name="connsiteY4" fmla="*/ 0 h 2476716"/>
              <a:gd name="connsiteX0" fmla="*/ 945607 w 2370211"/>
              <a:gd name="connsiteY0" fmla="*/ 0 h 2476716"/>
              <a:gd name="connsiteX1" fmla="*/ 2370211 w 2370211"/>
              <a:gd name="connsiteY1" fmla="*/ 0 h 2476716"/>
              <a:gd name="connsiteX2" fmla="*/ 2370211 w 2370211"/>
              <a:gd name="connsiteY2" fmla="*/ 2476716 h 2476716"/>
              <a:gd name="connsiteX3" fmla="*/ 0 w 2370211"/>
              <a:gd name="connsiteY3" fmla="*/ 1637043 h 2476716"/>
              <a:gd name="connsiteX4" fmla="*/ 945607 w 2370211"/>
              <a:gd name="connsiteY4" fmla="*/ 0 h 2476716"/>
              <a:gd name="connsiteX0" fmla="*/ 973372 w 2370211"/>
              <a:gd name="connsiteY0" fmla="*/ 31368 h 2476716"/>
              <a:gd name="connsiteX1" fmla="*/ 2370211 w 2370211"/>
              <a:gd name="connsiteY1" fmla="*/ 0 h 2476716"/>
              <a:gd name="connsiteX2" fmla="*/ 2370211 w 2370211"/>
              <a:gd name="connsiteY2" fmla="*/ 2476716 h 2476716"/>
              <a:gd name="connsiteX3" fmla="*/ 0 w 2370211"/>
              <a:gd name="connsiteY3" fmla="*/ 1637043 h 2476716"/>
              <a:gd name="connsiteX4" fmla="*/ 973372 w 2370211"/>
              <a:gd name="connsiteY4" fmla="*/ 31368 h 2476716"/>
              <a:gd name="connsiteX0" fmla="*/ 973372 w 2370211"/>
              <a:gd name="connsiteY0" fmla="*/ 28825 h 2474173"/>
              <a:gd name="connsiteX1" fmla="*/ 1924913 w 2370211"/>
              <a:gd name="connsiteY1" fmla="*/ 0 h 2474173"/>
              <a:gd name="connsiteX2" fmla="*/ 2370211 w 2370211"/>
              <a:gd name="connsiteY2" fmla="*/ 2474173 h 2474173"/>
              <a:gd name="connsiteX3" fmla="*/ 0 w 2370211"/>
              <a:gd name="connsiteY3" fmla="*/ 1634500 h 2474173"/>
              <a:gd name="connsiteX4" fmla="*/ 973372 w 2370211"/>
              <a:gd name="connsiteY4" fmla="*/ 28825 h 2474173"/>
              <a:gd name="connsiteX0" fmla="*/ 973372 w 1924913"/>
              <a:gd name="connsiteY0" fmla="*/ 28825 h 1634500"/>
              <a:gd name="connsiteX1" fmla="*/ 1924913 w 1924913"/>
              <a:gd name="connsiteY1" fmla="*/ 0 h 1634500"/>
              <a:gd name="connsiteX2" fmla="*/ 1166100 w 1924913"/>
              <a:gd name="connsiteY2" fmla="*/ 1364755 h 1634500"/>
              <a:gd name="connsiteX3" fmla="*/ 0 w 1924913"/>
              <a:gd name="connsiteY3" fmla="*/ 1634500 h 1634500"/>
              <a:gd name="connsiteX4" fmla="*/ 973372 w 1924913"/>
              <a:gd name="connsiteY4" fmla="*/ 28825 h 1634500"/>
              <a:gd name="connsiteX0" fmla="*/ 859494 w 1811035"/>
              <a:gd name="connsiteY0" fmla="*/ 28825 h 1441561"/>
              <a:gd name="connsiteX1" fmla="*/ 1811035 w 1811035"/>
              <a:gd name="connsiteY1" fmla="*/ 0 h 1441561"/>
              <a:gd name="connsiteX2" fmla="*/ 1052222 w 1811035"/>
              <a:gd name="connsiteY2" fmla="*/ 1364755 h 1441561"/>
              <a:gd name="connsiteX3" fmla="*/ 0 w 1811035"/>
              <a:gd name="connsiteY3" fmla="*/ 1441561 h 1441561"/>
              <a:gd name="connsiteX4" fmla="*/ 859494 w 1811035"/>
              <a:gd name="connsiteY4" fmla="*/ 28825 h 1441561"/>
              <a:gd name="connsiteX0" fmla="*/ 859494 w 1811035"/>
              <a:gd name="connsiteY0" fmla="*/ 28825 h 1441561"/>
              <a:gd name="connsiteX1" fmla="*/ 1811035 w 1811035"/>
              <a:gd name="connsiteY1" fmla="*/ 0 h 1441561"/>
              <a:gd name="connsiteX2" fmla="*/ 988414 w 1811035"/>
              <a:gd name="connsiteY2" fmla="*/ 1394907 h 1441561"/>
              <a:gd name="connsiteX3" fmla="*/ 0 w 1811035"/>
              <a:gd name="connsiteY3" fmla="*/ 1441561 h 1441561"/>
              <a:gd name="connsiteX4" fmla="*/ 859494 w 1811035"/>
              <a:gd name="connsiteY4" fmla="*/ 28825 h 1441561"/>
              <a:gd name="connsiteX0" fmla="*/ 948194 w 1899735"/>
              <a:gd name="connsiteY0" fmla="*/ 28825 h 1436156"/>
              <a:gd name="connsiteX1" fmla="*/ 1899735 w 1899735"/>
              <a:gd name="connsiteY1" fmla="*/ 0 h 1436156"/>
              <a:gd name="connsiteX2" fmla="*/ 1077114 w 1899735"/>
              <a:gd name="connsiteY2" fmla="*/ 1394907 h 1436156"/>
              <a:gd name="connsiteX3" fmla="*/ 0 w 1899735"/>
              <a:gd name="connsiteY3" fmla="*/ 1436156 h 1436156"/>
              <a:gd name="connsiteX4" fmla="*/ 948194 w 1899735"/>
              <a:gd name="connsiteY4" fmla="*/ 28825 h 1436156"/>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86" h="1453642">
                <a:moveTo>
                  <a:pt x="904745" y="28825"/>
                </a:moveTo>
                <a:lnTo>
                  <a:pt x="1856286" y="0"/>
                </a:lnTo>
                <a:lnTo>
                  <a:pt x="1033665" y="1394907"/>
                </a:lnTo>
                <a:lnTo>
                  <a:pt x="0" y="1453642"/>
                </a:lnTo>
                <a:lnTo>
                  <a:pt x="904745" y="28825"/>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sp>
        <p:nvSpPr>
          <p:cNvPr id="69" name="Rectangle 89">
            <a:extLst>
              <a:ext uri="{FF2B5EF4-FFF2-40B4-BE49-F238E27FC236}">
                <a16:creationId xmlns:a16="http://schemas.microsoft.com/office/drawing/2014/main" id="{45B16762-1156-4F09-AB8C-0113E798EB5F}"/>
              </a:ext>
            </a:extLst>
          </p:cNvPr>
          <p:cNvSpPr/>
          <p:nvPr/>
        </p:nvSpPr>
        <p:spPr>
          <a:xfrm rot="19532960">
            <a:off x="6516966" y="3930313"/>
            <a:ext cx="1856286" cy="1453642"/>
          </a:xfrm>
          <a:custGeom>
            <a:avLst/>
            <a:gdLst>
              <a:gd name="connsiteX0" fmla="*/ 0 w 1424604"/>
              <a:gd name="connsiteY0" fmla="*/ 0 h 2476716"/>
              <a:gd name="connsiteX1" fmla="*/ 1424604 w 1424604"/>
              <a:gd name="connsiteY1" fmla="*/ 0 h 2476716"/>
              <a:gd name="connsiteX2" fmla="*/ 1424604 w 1424604"/>
              <a:gd name="connsiteY2" fmla="*/ 2476716 h 2476716"/>
              <a:gd name="connsiteX3" fmla="*/ 0 w 1424604"/>
              <a:gd name="connsiteY3" fmla="*/ 2476716 h 2476716"/>
              <a:gd name="connsiteX4" fmla="*/ 0 w 1424604"/>
              <a:gd name="connsiteY4" fmla="*/ 0 h 2476716"/>
              <a:gd name="connsiteX0" fmla="*/ 945607 w 2370211"/>
              <a:gd name="connsiteY0" fmla="*/ 0 h 2476716"/>
              <a:gd name="connsiteX1" fmla="*/ 2370211 w 2370211"/>
              <a:gd name="connsiteY1" fmla="*/ 0 h 2476716"/>
              <a:gd name="connsiteX2" fmla="*/ 2370211 w 2370211"/>
              <a:gd name="connsiteY2" fmla="*/ 2476716 h 2476716"/>
              <a:gd name="connsiteX3" fmla="*/ 0 w 2370211"/>
              <a:gd name="connsiteY3" fmla="*/ 1637043 h 2476716"/>
              <a:gd name="connsiteX4" fmla="*/ 945607 w 2370211"/>
              <a:gd name="connsiteY4" fmla="*/ 0 h 2476716"/>
              <a:gd name="connsiteX0" fmla="*/ 973372 w 2370211"/>
              <a:gd name="connsiteY0" fmla="*/ 31368 h 2476716"/>
              <a:gd name="connsiteX1" fmla="*/ 2370211 w 2370211"/>
              <a:gd name="connsiteY1" fmla="*/ 0 h 2476716"/>
              <a:gd name="connsiteX2" fmla="*/ 2370211 w 2370211"/>
              <a:gd name="connsiteY2" fmla="*/ 2476716 h 2476716"/>
              <a:gd name="connsiteX3" fmla="*/ 0 w 2370211"/>
              <a:gd name="connsiteY3" fmla="*/ 1637043 h 2476716"/>
              <a:gd name="connsiteX4" fmla="*/ 973372 w 2370211"/>
              <a:gd name="connsiteY4" fmla="*/ 31368 h 2476716"/>
              <a:gd name="connsiteX0" fmla="*/ 973372 w 2370211"/>
              <a:gd name="connsiteY0" fmla="*/ 28825 h 2474173"/>
              <a:gd name="connsiteX1" fmla="*/ 1924913 w 2370211"/>
              <a:gd name="connsiteY1" fmla="*/ 0 h 2474173"/>
              <a:gd name="connsiteX2" fmla="*/ 2370211 w 2370211"/>
              <a:gd name="connsiteY2" fmla="*/ 2474173 h 2474173"/>
              <a:gd name="connsiteX3" fmla="*/ 0 w 2370211"/>
              <a:gd name="connsiteY3" fmla="*/ 1634500 h 2474173"/>
              <a:gd name="connsiteX4" fmla="*/ 973372 w 2370211"/>
              <a:gd name="connsiteY4" fmla="*/ 28825 h 2474173"/>
              <a:gd name="connsiteX0" fmla="*/ 973372 w 1924913"/>
              <a:gd name="connsiteY0" fmla="*/ 28825 h 1634500"/>
              <a:gd name="connsiteX1" fmla="*/ 1924913 w 1924913"/>
              <a:gd name="connsiteY1" fmla="*/ 0 h 1634500"/>
              <a:gd name="connsiteX2" fmla="*/ 1166100 w 1924913"/>
              <a:gd name="connsiteY2" fmla="*/ 1364755 h 1634500"/>
              <a:gd name="connsiteX3" fmla="*/ 0 w 1924913"/>
              <a:gd name="connsiteY3" fmla="*/ 1634500 h 1634500"/>
              <a:gd name="connsiteX4" fmla="*/ 973372 w 1924913"/>
              <a:gd name="connsiteY4" fmla="*/ 28825 h 1634500"/>
              <a:gd name="connsiteX0" fmla="*/ 859494 w 1811035"/>
              <a:gd name="connsiteY0" fmla="*/ 28825 h 1441561"/>
              <a:gd name="connsiteX1" fmla="*/ 1811035 w 1811035"/>
              <a:gd name="connsiteY1" fmla="*/ 0 h 1441561"/>
              <a:gd name="connsiteX2" fmla="*/ 1052222 w 1811035"/>
              <a:gd name="connsiteY2" fmla="*/ 1364755 h 1441561"/>
              <a:gd name="connsiteX3" fmla="*/ 0 w 1811035"/>
              <a:gd name="connsiteY3" fmla="*/ 1441561 h 1441561"/>
              <a:gd name="connsiteX4" fmla="*/ 859494 w 1811035"/>
              <a:gd name="connsiteY4" fmla="*/ 28825 h 1441561"/>
              <a:gd name="connsiteX0" fmla="*/ 859494 w 1811035"/>
              <a:gd name="connsiteY0" fmla="*/ 28825 h 1441561"/>
              <a:gd name="connsiteX1" fmla="*/ 1811035 w 1811035"/>
              <a:gd name="connsiteY1" fmla="*/ 0 h 1441561"/>
              <a:gd name="connsiteX2" fmla="*/ 988414 w 1811035"/>
              <a:gd name="connsiteY2" fmla="*/ 1394907 h 1441561"/>
              <a:gd name="connsiteX3" fmla="*/ 0 w 1811035"/>
              <a:gd name="connsiteY3" fmla="*/ 1441561 h 1441561"/>
              <a:gd name="connsiteX4" fmla="*/ 859494 w 1811035"/>
              <a:gd name="connsiteY4" fmla="*/ 28825 h 1441561"/>
              <a:gd name="connsiteX0" fmla="*/ 948194 w 1899735"/>
              <a:gd name="connsiteY0" fmla="*/ 28825 h 1436156"/>
              <a:gd name="connsiteX1" fmla="*/ 1899735 w 1899735"/>
              <a:gd name="connsiteY1" fmla="*/ 0 h 1436156"/>
              <a:gd name="connsiteX2" fmla="*/ 1077114 w 1899735"/>
              <a:gd name="connsiteY2" fmla="*/ 1394907 h 1436156"/>
              <a:gd name="connsiteX3" fmla="*/ 0 w 1899735"/>
              <a:gd name="connsiteY3" fmla="*/ 1436156 h 1436156"/>
              <a:gd name="connsiteX4" fmla="*/ 948194 w 1899735"/>
              <a:gd name="connsiteY4" fmla="*/ 28825 h 1436156"/>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 name="connsiteX0" fmla="*/ 904745 w 1856286"/>
              <a:gd name="connsiteY0" fmla="*/ 28825 h 1453642"/>
              <a:gd name="connsiteX1" fmla="*/ 1856286 w 1856286"/>
              <a:gd name="connsiteY1" fmla="*/ 0 h 1453642"/>
              <a:gd name="connsiteX2" fmla="*/ 1033665 w 1856286"/>
              <a:gd name="connsiteY2" fmla="*/ 1394907 h 1453642"/>
              <a:gd name="connsiteX3" fmla="*/ 0 w 1856286"/>
              <a:gd name="connsiteY3" fmla="*/ 1453642 h 1453642"/>
              <a:gd name="connsiteX4" fmla="*/ 904745 w 1856286"/>
              <a:gd name="connsiteY4" fmla="*/ 28825 h 145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86" h="1453642">
                <a:moveTo>
                  <a:pt x="904745" y="28825"/>
                </a:moveTo>
                <a:lnTo>
                  <a:pt x="1856286" y="0"/>
                </a:lnTo>
                <a:lnTo>
                  <a:pt x="1033665" y="1394907"/>
                </a:lnTo>
                <a:lnTo>
                  <a:pt x="0" y="1453642"/>
                </a:lnTo>
                <a:lnTo>
                  <a:pt x="904745" y="28825"/>
                </a:lnTo>
                <a:close/>
              </a:path>
            </a:pathLst>
          </a:cu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MU Serif" panose="02000603000000000000" pitchFamily="2" charset="0"/>
              <a:ea typeface="CMU Serif" panose="02000603000000000000" pitchFamily="2" charset="0"/>
              <a:cs typeface="CMU Serif" panose="02000603000000000000" pitchFamily="2" charset="0"/>
            </a:endParaRPr>
          </a:p>
        </p:txBody>
      </p:sp>
      <p:cxnSp>
        <p:nvCxnSpPr>
          <p:cNvPr id="8" name="Straight Connector 7">
            <a:extLst>
              <a:ext uri="{FF2B5EF4-FFF2-40B4-BE49-F238E27FC236}">
                <a16:creationId xmlns:a16="http://schemas.microsoft.com/office/drawing/2014/main" id="{4A41C414-C519-482A-8257-196375B91278}"/>
              </a:ext>
            </a:extLst>
          </p:cNvPr>
          <p:cNvCxnSpPr>
            <a:cxnSpLocks/>
          </p:cNvCxnSpPr>
          <p:nvPr/>
        </p:nvCxnSpPr>
        <p:spPr>
          <a:xfrm>
            <a:off x="2287689" y="4626460"/>
            <a:ext cx="815281" cy="0"/>
          </a:xfrm>
          <a:prstGeom prst="line">
            <a:avLst/>
          </a:prstGeom>
          <a:ln w="381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437122-FB19-4E7E-9C43-2246AA588C4C}"/>
              </a:ext>
            </a:extLst>
          </p:cNvPr>
          <p:cNvCxnSpPr>
            <a:cxnSpLocks/>
          </p:cNvCxnSpPr>
          <p:nvPr/>
        </p:nvCxnSpPr>
        <p:spPr>
          <a:xfrm flipH="1">
            <a:off x="8704812" y="4679275"/>
            <a:ext cx="500821" cy="0"/>
          </a:xfrm>
          <a:prstGeom prst="line">
            <a:avLst/>
          </a:prstGeom>
          <a:ln w="381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66079CC2-3738-44CB-8948-C938AE6BABAF}"/>
              </a:ext>
            </a:extLst>
          </p:cNvPr>
          <p:cNvCxnSpPr>
            <a:cxnSpLocks/>
          </p:cNvCxnSpPr>
          <p:nvPr/>
        </p:nvCxnSpPr>
        <p:spPr>
          <a:xfrm rot="16200000" flipH="1">
            <a:off x="3619246" y="4401279"/>
            <a:ext cx="594360" cy="555992"/>
          </a:xfrm>
          <a:prstGeom prst="curvedConnector3">
            <a:avLst>
              <a:gd name="adj1" fmla="val 50000"/>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13B64ECE-BE02-47E3-BEC8-179D11E11999}"/>
              </a:ext>
            </a:extLst>
          </p:cNvPr>
          <p:cNvCxnSpPr>
            <a:cxnSpLocks/>
          </p:cNvCxnSpPr>
          <p:nvPr/>
        </p:nvCxnSpPr>
        <p:spPr>
          <a:xfrm rot="16200000" flipH="1">
            <a:off x="4648100" y="4427815"/>
            <a:ext cx="594360" cy="685800"/>
          </a:xfrm>
          <a:prstGeom prst="curvedConnector3">
            <a:avLst>
              <a:gd name="adj1" fmla="val 50000"/>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5F288C9E-DBA9-41FE-953B-639E88152A6D}"/>
              </a:ext>
            </a:extLst>
          </p:cNvPr>
          <p:cNvCxnSpPr>
            <a:cxnSpLocks/>
          </p:cNvCxnSpPr>
          <p:nvPr/>
        </p:nvCxnSpPr>
        <p:spPr>
          <a:xfrm rot="16200000" flipH="1">
            <a:off x="5715259" y="4492719"/>
            <a:ext cx="594360" cy="555992"/>
          </a:xfrm>
          <a:prstGeom prst="curvedConnector3">
            <a:avLst>
              <a:gd name="adj1" fmla="val 50000"/>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7A926388-2E23-4C01-9902-CE5A22EA7A54}"/>
              </a:ext>
            </a:extLst>
          </p:cNvPr>
          <p:cNvCxnSpPr>
            <a:cxnSpLocks/>
          </p:cNvCxnSpPr>
          <p:nvPr/>
        </p:nvCxnSpPr>
        <p:spPr>
          <a:xfrm rot="16200000" flipH="1">
            <a:off x="6657222" y="4519564"/>
            <a:ext cx="594360" cy="555992"/>
          </a:xfrm>
          <a:prstGeom prst="curvedConnector3">
            <a:avLst>
              <a:gd name="adj1" fmla="val 50000"/>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D39898E3-0B53-49E4-9E7B-B89BE51E0EE5}"/>
              </a:ext>
            </a:extLst>
          </p:cNvPr>
          <p:cNvCxnSpPr>
            <a:cxnSpLocks/>
          </p:cNvCxnSpPr>
          <p:nvPr/>
        </p:nvCxnSpPr>
        <p:spPr>
          <a:xfrm>
            <a:off x="7469184" y="4624473"/>
            <a:ext cx="396655" cy="173087"/>
          </a:xfrm>
          <a:prstGeom prst="curvedConnector3">
            <a:avLst>
              <a:gd name="adj1" fmla="val 50000"/>
            </a:avLst>
          </a:prstGeom>
          <a:ln w="254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D26897-3D17-47E8-86AA-BD8037F02DE7}"/>
              </a:ext>
            </a:extLst>
          </p:cNvPr>
          <p:cNvCxnSpPr>
            <a:cxnSpLocks/>
          </p:cNvCxnSpPr>
          <p:nvPr/>
        </p:nvCxnSpPr>
        <p:spPr>
          <a:xfrm>
            <a:off x="8390352" y="4470836"/>
            <a:ext cx="231281" cy="405622"/>
          </a:xfrm>
          <a:prstGeom prst="line">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5064249-457C-4436-887E-EB0CD875102C}"/>
              </a:ext>
            </a:extLst>
          </p:cNvPr>
          <p:cNvSpPr txBox="1"/>
          <p:nvPr/>
        </p:nvSpPr>
        <p:spPr>
          <a:xfrm>
            <a:off x="3148752" y="3998318"/>
            <a:ext cx="2971800" cy="369332"/>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Emit</a:t>
            </a:r>
          </a:p>
        </p:txBody>
      </p:sp>
      <p:sp>
        <p:nvSpPr>
          <p:cNvPr id="52" name="TextBox 51">
            <a:extLst>
              <a:ext uri="{FF2B5EF4-FFF2-40B4-BE49-F238E27FC236}">
                <a16:creationId xmlns:a16="http://schemas.microsoft.com/office/drawing/2014/main" id="{BB7B87A1-0E86-4B61-80A4-C8C43E142B64}"/>
              </a:ext>
            </a:extLst>
          </p:cNvPr>
          <p:cNvSpPr txBox="1"/>
          <p:nvPr/>
        </p:nvSpPr>
        <p:spPr>
          <a:xfrm>
            <a:off x="4119081" y="3975371"/>
            <a:ext cx="2971800" cy="369332"/>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Rotate</a:t>
            </a:r>
          </a:p>
        </p:txBody>
      </p:sp>
      <p:sp>
        <p:nvSpPr>
          <p:cNvPr id="53" name="TextBox 52">
            <a:extLst>
              <a:ext uri="{FF2B5EF4-FFF2-40B4-BE49-F238E27FC236}">
                <a16:creationId xmlns:a16="http://schemas.microsoft.com/office/drawing/2014/main" id="{4D7FE22E-64BE-40BB-AEF8-2B9AA604618D}"/>
              </a:ext>
            </a:extLst>
          </p:cNvPr>
          <p:cNvSpPr txBox="1"/>
          <p:nvPr/>
        </p:nvSpPr>
        <p:spPr>
          <a:xfrm>
            <a:off x="5216065" y="4023524"/>
            <a:ext cx="2971800" cy="369332"/>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Emit</a:t>
            </a:r>
          </a:p>
        </p:txBody>
      </p:sp>
      <p:sp>
        <p:nvSpPr>
          <p:cNvPr id="54" name="TextBox 53">
            <a:extLst>
              <a:ext uri="{FF2B5EF4-FFF2-40B4-BE49-F238E27FC236}">
                <a16:creationId xmlns:a16="http://schemas.microsoft.com/office/drawing/2014/main" id="{9C8B32A3-0851-4C37-B6B4-E6163925ED76}"/>
              </a:ext>
            </a:extLst>
          </p:cNvPr>
          <p:cNvSpPr txBox="1"/>
          <p:nvPr/>
        </p:nvSpPr>
        <p:spPr>
          <a:xfrm>
            <a:off x="6072818" y="4015619"/>
            <a:ext cx="2971800" cy="369332"/>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Rotate</a:t>
            </a:r>
          </a:p>
        </p:txBody>
      </p:sp>
      <p:sp>
        <p:nvSpPr>
          <p:cNvPr id="55" name="TextBox 54">
            <a:extLst>
              <a:ext uri="{FF2B5EF4-FFF2-40B4-BE49-F238E27FC236}">
                <a16:creationId xmlns:a16="http://schemas.microsoft.com/office/drawing/2014/main" id="{FC2244C8-4130-4001-82F3-412337E377FE}"/>
              </a:ext>
            </a:extLst>
          </p:cNvPr>
          <p:cNvSpPr txBox="1"/>
          <p:nvPr/>
        </p:nvSpPr>
        <p:spPr>
          <a:xfrm>
            <a:off x="7030558" y="3992672"/>
            <a:ext cx="2971800" cy="430887"/>
          </a:xfrm>
          <a:prstGeom prst="rect">
            <a:avLst/>
          </a:prstGeom>
          <a:noFill/>
        </p:spPr>
        <p:txBody>
          <a:bodyPr wrap="square">
            <a:spAutoFit/>
          </a:bodyPr>
          <a:lstStyle/>
          <a:p>
            <a:r>
              <a:rPr lang="en-US" sz="2200" dirty="0">
                <a:latin typeface="CMU Serif" panose="02000603000000000000" pitchFamily="2" charset="0"/>
                <a:ea typeface="CMU Serif" panose="02000603000000000000" pitchFamily="2" charset="0"/>
                <a:cs typeface="CMU Serif" panose="02000603000000000000" pitchFamily="2" charset="0"/>
              </a:rPr>
              <a:t>Emit</a:t>
            </a:r>
          </a:p>
        </p:txBody>
      </p:sp>
      <p:sp>
        <p:nvSpPr>
          <p:cNvPr id="59" name="TextBox 58">
            <a:extLst>
              <a:ext uri="{FF2B5EF4-FFF2-40B4-BE49-F238E27FC236}">
                <a16:creationId xmlns:a16="http://schemas.microsoft.com/office/drawing/2014/main" id="{F48F7CBE-C511-4086-8F03-E28C154608B1}"/>
              </a:ext>
            </a:extLst>
          </p:cNvPr>
          <p:cNvSpPr txBox="1"/>
          <p:nvPr/>
        </p:nvSpPr>
        <p:spPr>
          <a:xfrm>
            <a:off x="4295048" y="534736"/>
            <a:ext cx="3429000" cy="584775"/>
          </a:xfrm>
          <a:prstGeom prst="rect">
            <a:avLst/>
          </a:prstGeom>
          <a:noFill/>
        </p:spPr>
        <p:txBody>
          <a:bodyPr wrap="square">
            <a:spAutoFit/>
          </a:bodyPr>
          <a:lstStyle/>
          <a:p>
            <a:r>
              <a:rPr lang="en-US" sz="3200">
                <a:latin typeface="CMU Serif" panose="02000603000000000000" pitchFamily="2" charset="0"/>
                <a:ea typeface="CMU Serif" panose="02000603000000000000" pitchFamily="2" charset="0"/>
                <a:cs typeface="CMU Serif" panose="02000603000000000000" pitchFamily="2" charset="0"/>
              </a:rPr>
              <a:t>Mixed Volume</a:t>
            </a:r>
            <a:endParaRPr lang="en-US" sz="3200" dirty="0">
              <a:latin typeface="CMU Serif" panose="02000603000000000000" pitchFamily="2" charset="0"/>
              <a:ea typeface="CMU Serif" panose="02000603000000000000" pitchFamily="2" charset="0"/>
              <a:cs typeface="CMU Serif" panose="02000603000000000000" pitchFamily="2" charset="0"/>
            </a:endParaRPr>
          </a:p>
        </p:txBody>
      </p:sp>
      <p:sp>
        <p:nvSpPr>
          <p:cNvPr id="70" name="TextBox 69">
            <a:extLst>
              <a:ext uri="{FF2B5EF4-FFF2-40B4-BE49-F238E27FC236}">
                <a16:creationId xmlns:a16="http://schemas.microsoft.com/office/drawing/2014/main" id="{E220BA65-7ECC-4BF2-9E82-FA1BB4AE806D}"/>
              </a:ext>
            </a:extLst>
          </p:cNvPr>
          <p:cNvSpPr txBox="1"/>
          <p:nvPr/>
        </p:nvSpPr>
        <p:spPr>
          <a:xfrm>
            <a:off x="2296693" y="4131047"/>
            <a:ext cx="2971800" cy="369332"/>
          </a:xfrm>
          <a:prstGeom prst="rect">
            <a:avLst/>
          </a:prstGeom>
          <a:noFill/>
        </p:spPr>
        <p:txBody>
          <a:bodyPr wrap="square">
            <a:spAutoFit/>
          </a:bodyPr>
          <a:lstStyle/>
          <a:p>
            <a:r>
              <a:rPr lang="en-US" dirty="0">
                <a:latin typeface="CMU Serif" panose="02000603000000000000" pitchFamily="2" charset="0"/>
                <a:ea typeface="CMU Serif" panose="02000603000000000000" pitchFamily="2" charset="0"/>
                <a:cs typeface="CMU Serif" panose="02000603000000000000" pitchFamily="2" charset="0"/>
              </a:rPr>
              <a:t>LOS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2B1FA48-F535-49AD-A3E8-6667FEB38B46}"/>
                  </a:ext>
                </a:extLst>
              </p:cNvPr>
              <p:cNvSpPr txBox="1"/>
              <p:nvPr/>
            </p:nvSpPr>
            <p:spPr>
              <a:xfrm>
                <a:off x="3728347" y="1727380"/>
                <a:ext cx="4242315" cy="968727"/>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l-GR" sz="2400" b="0" i="1">
                          <a:latin typeface="Cambria Math" panose="02040503050406030204" pitchFamily="18" charset="0"/>
                        </a:rPr>
                        <m:t>𝜆</m:t>
                      </m:r>
                      <m:r>
                        <a:rPr lang="el-GR" sz="2400" b="0" i="1">
                          <a:latin typeface="Cambria Math" panose="02040503050406030204" pitchFamily="18" charset="0"/>
                        </a:rPr>
                        <m:t>) =</m:t>
                      </m:r>
                      <m:nary>
                        <m:naryPr>
                          <m:limLoc m:val="undOvr"/>
                          <m:subHide m:val="on"/>
                          <m:supHide m:val="on"/>
                          <m:ctrlPr>
                            <a:rPr lang="el-GR" sz="2400" i="1" smtClean="0">
                              <a:latin typeface="Cambria Math" panose="02040503050406030204" pitchFamily="18" charset="0"/>
                            </a:rPr>
                          </m:ctrlPr>
                        </m:naryPr>
                        <m:sub/>
                        <m:sup/>
                        <m:e>
                          <m:r>
                            <a:rPr lang="el-GR" sz="2400" b="0" i="1" smtClean="0">
                              <a:latin typeface="Cambria Math" panose="02040503050406030204" pitchFamily="18" charset="0"/>
                              <a:ea typeface="Cambria Math" panose="02040503050406030204" pitchFamily="18" charset="0"/>
                            </a:rPr>
                            <m:t>𝛱</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e>
                      </m:nary>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2</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l-GR" sz="2400" b="0" i="1" smtClean="0">
                              <a:latin typeface="Cambria Math" panose="02040503050406030204" pitchFamily="18" charset="0"/>
                              <a:ea typeface="Cambria Math" panose="02040503050406030204" pitchFamily="18" charset="0"/>
                            </a:rPr>
                            <m:t>𝛷</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𝑑𝑧</m:t>
                      </m:r>
                    </m:oMath>
                  </m:oMathPara>
                </a14:m>
                <a:endParaRPr sz="24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4" name="TextBox 23">
                <a:extLst>
                  <a:ext uri="{FF2B5EF4-FFF2-40B4-BE49-F238E27FC236}">
                    <a16:creationId xmlns:a16="http://schemas.microsoft.com/office/drawing/2014/main" id="{42B1FA48-F535-49AD-A3E8-6667FEB38B46}"/>
                  </a:ext>
                </a:extLst>
              </p:cNvPr>
              <p:cNvSpPr txBox="1">
                <a:spLocks noRot="1" noChangeAspect="1" noMove="1" noResize="1" noEditPoints="1" noAdjustHandles="1" noChangeArrowheads="1" noChangeShapeType="1" noTextEdit="1"/>
              </p:cNvSpPr>
              <p:nvPr/>
            </p:nvSpPr>
            <p:spPr>
              <a:xfrm>
                <a:off x="3728347" y="1727380"/>
                <a:ext cx="4242315" cy="96872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8657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518160" y="1099661"/>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MU Serif" panose="02000603000000000000" pitchFamily="2" charset="0"/>
                <a:ea typeface="CMU Serif" panose="02000603000000000000" pitchFamily="2" charset="0"/>
                <a:cs typeface="CMU Serif" panose="02000603000000000000" pitchFamily="2" charset="0"/>
              </a:rPr>
              <a:t>Polarization Angle Directional Correlation (PADC)</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1B1F905-A66D-44D2-85EE-4F2EF4F30BEF}"/>
                  </a:ext>
                </a:extLst>
              </p:cNvPr>
              <p:cNvSpPr txBox="1"/>
              <p:nvPr/>
            </p:nvSpPr>
            <p:spPr>
              <a:xfrm>
                <a:off x="3196449" y="2712816"/>
                <a:ext cx="66059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𝑆</m:t>
                      </m:r>
                      <m:r>
                        <a:rPr lang="pt-BR" sz="3200" b="0" i="1" smtClean="0">
                          <a:latin typeface="Cambria Math" panose="02040503050406030204" pitchFamily="18" charset="0"/>
                        </a:rPr>
                        <m:t>(</m:t>
                      </m:r>
                      <m:r>
                        <a:rPr lang="pt-BR" sz="3200" b="0" i="1" smtClean="0">
                          <a:latin typeface="Cambria Math" panose="02040503050406030204" pitchFamily="18" charset="0"/>
                        </a:rPr>
                        <m:t>𝑅</m:t>
                      </m:r>
                      <m:r>
                        <a:rPr lang="pt-BR" sz="3200" b="0" i="1" smtClean="0">
                          <a:latin typeface="Cambria Math" panose="02040503050406030204" pitchFamily="18" charset="0"/>
                        </a:rPr>
                        <m:t>) = ⟨</m:t>
                      </m:r>
                      <m:func>
                        <m:funcPr>
                          <m:ctrlPr>
                            <a:rPr lang="en-US" sz="3200" i="1" smtClean="0">
                              <a:latin typeface="Cambria Math" panose="02040503050406030204" pitchFamily="18" charset="0"/>
                            </a:rPr>
                          </m:ctrlPr>
                        </m:funcPr>
                        <m:fName>
                          <m:sSup>
                            <m:sSupPr>
                              <m:ctrlPr>
                                <a:rPr lang="en-US" sz="3200" i="1" smtClean="0">
                                  <a:latin typeface="Cambria Math" panose="02040503050406030204" pitchFamily="18" charset="0"/>
                                </a:rPr>
                              </m:ctrlPr>
                            </m:sSupPr>
                            <m:e>
                              <m:r>
                                <m:rPr>
                                  <m:sty m:val="p"/>
                                </m:rPr>
                                <a:rPr lang="en-US" sz="3200">
                                  <a:latin typeface="Cambria Math" panose="02040503050406030204" pitchFamily="18" charset="0"/>
                                </a:rPr>
                                <m:t>sin</m:t>
                              </m:r>
                            </m:e>
                            <m:sup>
                              <m:r>
                                <a:rPr lang="en-US" sz="3200" b="0" i="1" smtClean="0">
                                  <a:latin typeface="Cambria Math" panose="02040503050406030204" pitchFamily="18" charset="0"/>
                                </a:rPr>
                                <m:t>2</m:t>
                              </m:r>
                            </m:sup>
                          </m:sSup>
                        </m:fName>
                        <m:e>
                          <m:r>
                            <a:rPr lang="pt-BR" sz="3200" b="0" i="1" smtClean="0">
                              <a:latin typeface="Cambria Math" panose="02040503050406030204" pitchFamily="18" charset="0"/>
                            </a:rPr>
                            <m:t>[2(</m:t>
                          </m:r>
                          <m:r>
                            <a:rPr lang="pt-BR" sz="3200" b="0" i="1" smtClean="0">
                              <a:latin typeface="Cambria Math" panose="02040503050406030204" pitchFamily="18" charset="0"/>
                            </a:rPr>
                            <m:t>𝜒</m:t>
                          </m:r>
                          <m:r>
                            <a:rPr lang="pt-BR" sz="3200" b="0" i="1" smtClean="0">
                              <a:latin typeface="Cambria Math" panose="02040503050406030204" pitchFamily="18" charset="0"/>
                            </a:rPr>
                            <m:t>(</m:t>
                          </m:r>
                          <m:r>
                            <a:rPr lang="pt-BR" sz="3200" b="0" i="1" smtClean="0">
                              <a:latin typeface="Cambria Math" panose="02040503050406030204" pitchFamily="18" charset="0"/>
                            </a:rPr>
                            <m:t>𝑥</m:t>
                          </m:r>
                          <m:r>
                            <a:rPr lang="pt-BR" sz="3200" b="0" i="1" smtClean="0">
                              <a:latin typeface="Cambria Math" panose="02040503050406030204" pitchFamily="18" charset="0"/>
                            </a:rPr>
                            <m:t>) − </m:t>
                          </m:r>
                          <m:r>
                            <a:rPr lang="pt-BR" sz="3200" b="0" i="1" smtClean="0">
                              <a:latin typeface="Cambria Math" panose="02040503050406030204" pitchFamily="18" charset="0"/>
                            </a:rPr>
                            <m:t>𝜒</m:t>
                          </m:r>
                          <m:r>
                            <a:rPr lang="pt-BR" sz="3200" b="0" i="1" smtClean="0">
                              <a:latin typeface="Cambria Math" panose="02040503050406030204" pitchFamily="18" charset="0"/>
                            </a:rPr>
                            <m:t>(</m:t>
                          </m:r>
                          <m:r>
                            <a:rPr lang="pt-BR" sz="3200" b="0" i="1" smtClean="0">
                              <a:latin typeface="Cambria Math" panose="02040503050406030204" pitchFamily="18" charset="0"/>
                            </a:rPr>
                            <m:t>𝑥</m:t>
                          </m:r>
                          <m:r>
                            <a:rPr lang="pt-BR" sz="3200" b="0" i="1" smtClean="0">
                              <a:latin typeface="Cambria Math" panose="02040503050406030204" pitchFamily="18" charset="0"/>
                            </a:rPr>
                            <m:t>+</m:t>
                          </m:r>
                          <m:r>
                            <a:rPr lang="pt-BR" sz="3200" b="0" i="1" smtClean="0">
                              <a:latin typeface="Cambria Math" panose="02040503050406030204" pitchFamily="18" charset="0"/>
                            </a:rPr>
                            <m:t>𝑅</m:t>
                          </m:r>
                          <m:r>
                            <a:rPr lang="pt-BR" sz="3200" b="0" i="1" smtClean="0">
                              <a:latin typeface="Cambria Math" panose="02040503050406030204" pitchFamily="18" charset="0"/>
                            </a:rPr>
                            <m:t>))]</m:t>
                          </m:r>
                        </m:e>
                      </m:func>
                      <m:r>
                        <a:rPr lang="pt-BR" sz="3200" b="0" i="1" smtClean="0">
                          <a:latin typeface="Cambria Math" panose="02040503050406030204" pitchFamily="18" charset="0"/>
                        </a:rPr>
                        <m:t>⟩</m:t>
                      </m:r>
                    </m:oMath>
                  </m:oMathPara>
                </a14:m>
                <a:endParaRPr sz="20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 name="TextBox 2">
                <a:extLst>
                  <a:ext uri="{FF2B5EF4-FFF2-40B4-BE49-F238E27FC236}">
                    <a16:creationId xmlns:a16="http://schemas.microsoft.com/office/drawing/2014/main" id="{B1B1F905-A66D-44D2-85EE-4F2EF4F30BEF}"/>
                  </a:ext>
                </a:extLst>
              </p:cNvPr>
              <p:cNvSpPr txBox="1">
                <a:spLocks noRot="1" noChangeAspect="1" noMove="1" noResize="1" noEditPoints="1" noAdjustHandles="1" noChangeArrowheads="1" noChangeShapeType="1" noTextEdit="1"/>
              </p:cNvSpPr>
              <p:nvPr/>
            </p:nvSpPr>
            <p:spPr>
              <a:xfrm>
                <a:off x="3196449" y="2712816"/>
                <a:ext cx="6605975"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751720-832E-487F-BC38-ABE12887A270}"/>
                  </a:ext>
                </a:extLst>
              </p:cNvPr>
              <p:cNvSpPr txBox="1"/>
              <p:nvPr/>
            </p:nvSpPr>
            <p:spPr>
              <a:xfrm>
                <a:off x="3775974" y="4050796"/>
                <a:ext cx="58212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𝑑𝑖𝑟</m:t>
                          </m:r>
                        </m:sub>
                      </m:s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𝑘</m:t>
                          </m:r>
                        </m:e>
                      </m:d>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r>
                            <m:rPr>
                              <m:sty m:val="p"/>
                            </m:rPr>
                            <a:rPr lang="en-US" sz="2400" b="0" i="0" smtClean="0">
                              <a:latin typeface="Cambria Math" panose="02040503050406030204" pitchFamily="18" charset="0"/>
                            </a:rPr>
                            <m:t>FFT</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cos</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𝜒</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m:t>
                          </m:r>
                          <m:r>
                            <m:rPr>
                              <m:sty m:val="p"/>
                            </m:rPr>
                            <a:rPr lang="en-US" sz="2400" b="0" i="0" smtClean="0">
                              <a:latin typeface="Cambria Math" panose="02040503050406030204" pitchFamily="18" charset="0"/>
                            </a:rPr>
                            <m:t>FFT</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sin</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𝜒</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2</m:t>
                          </m:r>
                        </m:sup>
                      </m:sSup>
                    </m:oMath>
                  </m:oMathPara>
                </a14:m>
                <a:endParaRPr lang="en-US" sz="24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5" name="TextBox 4">
                <a:extLst>
                  <a:ext uri="{FF2B5EF4-FFF2-40B4-BE49-F238E27FC236}">
                    <a16:creationId xmlns:a16="http://schemas.microsoft.com/office/drawing/2014/main" id="{34751720-832E-487F-BC38-ABE12887A270}"/>
                  </a:ext>
                </a:extLst>
              </p:cNvPr>
              <p:cNvSpPr txBox="1">
                <a:spLocks noRot="1" noChangeAspect="1" noMove="1" noResize="1" noEditPoints="1" noAdjustHandles="1" noChangeArrowheads="1" noChangeShapeType="1" noTextEdit="1"/>
              </p:cNvSpPr>
              <p:nvPr/>
            </p:nvSpPr>
            <p:spPr>
              <a:xfrm>
                <a:off x="3775974" y="4050796"/>
                <a:ext cx="5821209" cy="369332"/>
              </a:xfrm>
              <a:prstGeom prst="rect">
                <a:avLst/>
              </a:prstGeom>
              <a:blipFill>
                <a:blip r:embed="rId4"/>
                <a:stretch>
                  <a:fillRect l="-419" b="-3666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D04FB27-3C08-45A5-963D-381751C9F712}"/>
              </a:ext>
            </a:extLst>
          </p:cNvPr>
          <p:cNvSpPr txBox="1"/>
          <p:nvPr/>
        </p:nvSpPr>
        <p:spPr>
          <a:xfrm>
            <a:off x="1701800" y="5036979"/>
            <a:ext cx="6187440" cy="1323439"/>
          </a:xfrm>
          <a:prstGeom prst="rect">
            <a:avLst/>
          </a:prstGeom>
          <a:noFill/>
        </p:spPr>
        <p:txBody>
          <a:bodyPr wrap="square">
            <a:spAutoFit/>
          </a:bodyPr>
          <a:lstStyle/>
          <a:p>
            <a:r>
              <a:rPr lang="en-US" sz="2000" dirty="0">
                <a:latin typeface="CMU Serif" panose="02000603000000000000" pitchFamily="2" charset="0"/>
                <a:ea typeface="CMU Serif" panose="02000603000000000000" pitchFamily="2" charset="0"/>
                <a:cs typeface="CMU Serif" panose="02000603000000000000" pitchFamily="2" charset="0"/>
              </a:rPr>
              <a:t>Why it works:</a:t>
            </a:r>
          </a:p>
          <a:p>
            <a:r>
              <a:rPr lang="en-US" sz="2000" dirty="0">
                <a:latin typeface="CMU Serif" panose="02000603000000000000" pitchFamily="2" charset="0"/>
                <a:ea typeface="CMU Serif" panose="02000603000000000000" pitchFamily="2" charset="0"/>
                <a:cs typeface="CMU Serif" panose="02000603000000000000" pitchFamily="2" charset="0"/>
              </a:rPr>
              <a:t>no angle unwrapping </a:t>
            </a:r>
          </a:p>
          <a:p>
            <a:r>
              <a:rPr lang="en-US" sz="2000" dirty="0">
                <a:latin typeface="CMU Serif" panose="02000603000000000000" pitchFamily="2" charset="0"/>
                <a:ea typeface="CMU Serif" panose="02000603000000000000" pitchFamily="2" charset="0"/>
                <a:cs typeface="CMU Serif" panose="02000603000000000000" pitchFamily="2" charset="0"/>
              </a:rPr>
              <a:t>robust to filtering</a:t>
            </a:r>
          </a:p>
          <a:p>
            <a:r>
              <a:rPr lang="en-US" sz="2000" dirty="0">
                <a:latin typeface="CMU Serif" panose="02000603000000000000" pitchFamily="2" charset="0"/>
                <a:ea typeface="CMU Serif" panose="02000603000000000000" pitchFamily="2" charset="0"/>
                <a:cs typeface="CMU Serif" panose="02000603000000000000" pitchFamily="2" charset="0"/>
              </a:rPr>
              <a:t>directly maps to power spectrum</a:t>
            </a:r>
          </a:p>
        </p:txBody>
      </p:sp>
      <p:sp>
        <p:nvSpPr>
          <p:cNvPr id="11" name="TextBox 10">
            <a:extLst>
              <a:ext uri="{FF2B5EF4-FFF2-40B4-BE49-F238E27FC236}">
                <a16:creationId xmlns:a16="http://schemas.microsoft.com/office/drawing/2014/main" id="{92928610-AD1F-45A1-85C5-34ED8B518680}"/>
              </a:ext>
            </a:extLst>
          </p:cNvPr>
          <p:cNvSpPr txBox="1"/>
          <p:nvPr/>
        </p:nvSpPr>
        <p:spPr>
          <a:xfrm>
            <a:off x="2280920" y="2103085"/>
            <a:ext cx="6187440" cy="400110"/>
          </a:xfrm>
          <a:prstGeom prst="rect">
            <a:avLst/>
          </a:prstGeom>
          <a:noFill/>
        </p:spPr>
        <p:txBody>
          <a:bodyPr wrap="square">
            <a:spAutoFit/>
          </a:bodyPr>
          <a:lstStyle/>
          <a:p>
            <a:r>
              <a:rPr lang="en-US" sz="2000" dirty="0">
                <a:latin typeface="CMU Serif" panose="02000603000000000000" pitchFamily="2" charset="0"/>
                <a:ea typeface="CMU Serif" panose="02000603000000000000" pitchFamily="2" charset="0"/>
                <a:cs typeface="CMU Serif" panose="02000603000000000000" pitchFamily="2" charset="0"/>
              </a:rPr>
              <a:t>Compute from one map :</a:t>
            </a:r>
          </a:p>
        </p:txBody>
      </p:sp>
      <p:sp>
        <p:nvSpPr>
          <p:cNvPr id="13" name="TextBox 12">
            <a:extLst>
              <a:ext uri="{FF2B5EF4-FFF2-40B4-BE49-F238E27FC236}">
                <a16:creationId xmlns:a16="http://schemas.microsoft.com/office/drawing/2014/main" id="{9657CA87-D8F5-4D49-8808-B95F9719E654}"/>
              </a:ext>
            </a:extLst>
          </p:cNvPr>
          <p:cNvSpPr txBox="1"/>
          <p:nvPr/>
        </p:nvSpPr>
        <p:spPr>
          <a:xfrm>
            <a:off x="2280920" y="3429000"/>
            <a:ext cx="6972410" cy="400110"/>
          </a:xfrm>
          <a:prstGeom prst="rect">
            <a:avLst/>
          </a:prstGeom>
          <a:noFill/>
        </p:spPr>
        <p:txBody>
          <a:bodyPr wrap="square">
            <a:spAutoFit/>
          </a:bodyPr>
          <a:lstStyle/>
          <a:p>
            <a:r>
              <a:rPr lang="en-US" sz="2000" dirty="0">
                <a:latin typeface="CMU Serif" panose="02000603000000000000" pitchFamily="2" charset="0"/>
                <a:ea typeface="CMU Serif" panose="02000603000000000000" pitchFamily="2" charset="0"/>
                <a:cs typeface="CMU Serif" panose="02000603000000000000" pitchFamily="2" charset="0"/>
              </a:rPr>
              <a:t>New measure: directional spectrum (2-D Fourier power)</a:t>
            </a:r>
          </a:p>
        </p:txBody>
      </p:sp>
    </p:spTree>
    <p:extLst>
      <p:ext uri="{BB962C8B-B14F-4D97-AF65-F5344CB8AC3E}">
        <p14:creationId xmlns:p14="http://schemas.microsoft.com/office/powerpoint/2010/main" val="3306869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335280" y="1098715"/>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MU Serif" panose="02000603000000000000" pitchFamily="2" charset="0"/>
                <a:ea typeface="CMU Serif" panose="02000603000000000000" pitchFamily="2" charset="0"/>
                <a:cs typeface="CMU Serif" panose="02000603000000000000" pitchFamily="2" charset="0"/>
              </a:rPr>
              <a:t>Emission vs. Faraday Screen: who dominates?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1B1F905-A66D-44D2-85EE-4F2EF4F30BEF}"/>
                  </a:ext>
                </a:extLst>
              </p:cNvPr>
              <p:cNvSpPr txBox="1"/>
              <p:nvPr/>
            </p:nvSpPr>
            <p:spPr>
              <a:xfrm>
                <a:off x="3799840" y="2687977"/>
                <a:ext cx="5616859" cy="5600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𝑃</m:t>
                      </m:r>
                      <m:r>
                        <a:rPr lang="en-US" sz="3200" i="1" smtClean="0">
                          <a:latin typeface="Cambria Math" panose="02040503050406030204" pitchFamily="18" charset="0"/>
                        </a:rPr>
                        <m:t>(</m:t>
                      </m:r>
                      <m:r>
                        <a:rPr lang="en-US" sz="3200" i="1" smtClean="0">
                          <a:latin typeface="Cambria Math" panose="02040503050406030204" pitchFamily="18" charset="0"/>
                        </a:rPr>
                        <m:t>𝑥</m:t>
                      </m:r>
                      <m:r>
                        <a:rPr lang="en-US" sz="3200" i="1" smtClean="0">
                          <a:latin typeface="Cambria Math" panose="02040503050406030204" pitchFamily="18" charset="0"/>
                        </a:rPr>
                        <m:t>, </m:t>
                      </m:r>
                      <m:r>
                        <a:rPr lang="el-GR" sz="3200" i="1">
                          <a:latin typeface="Cambria Math" panose="02040503050406030204" pitchFamily="18" charset="0"/>
                        </a:rPr>
                        <m:t>𝜆</m:t>
                      </m:r>
                      <m:r>
                        <a:rPr lang="el-GR" sz="3200" i="1">
                          <a:latin typeface="Cambria Math" panose="02040503050406030204" pitchFamily="18" charset="0"/>
                        </a:rPr>
                        <m:t>) =</m:t>
                      </m:r>
                      <m:sSup>
                        <m:sSupPr>
                          <m:ctrlPr>
                            <a:rPr lang="en-US" sz="3200" i="1" smtClean="0">
                              <a:latin typeface="Cambria Math" panose="02040503050406030204" pitchFamily="18" charset="0"/>
                            </a:rPr>
                          </m:ctrlPr>
                        </m:sSupPr>
                        <m:e>
                          <m:r>
                            <a:rPr lang="en-US" sz="3200" i="1" smtClean="0">
                              <a:latin typeface="Cambria Math" panose="02040503050406030204" pitchFamily="18" charset="0"/>
                            </a:rPr>
                            <m:t>𝑒</m:t>
                          </m:r>
                        </m:e>
                        <m:sup>
                          <m:r>
                            <a:rPr lang="en-US" sz="3200" i="1" smtClean="0">
                              <a:latin typeface="Cambria Math" panose="02040503050406030204" pitchFamily="18" charset="0"/>
                            </a:rPr>
                            <m:t>2</m:t>
                          </m:r>
                          <m:r>
                            <a:rPr lang="en-US" sz="3200" i="1" smtClean="0">
                              <a:latin typeface="Cambria Math" panose="02040503050406030204" pitchFamily="18" charset="0"/>
                            </a:rPr>
                            <m:t>𝑖</m:t>
                          </m:r>
                          <m:r>
                            <a:rPr lang="en-US" sz="3200" i="1" smtClean="0">
                              <a:latin typeface="Cambria Math" panose="02040503050406030204" pitchFamily="18" charset="0"/>
                            </a:rPr>
                            <m:t> [ </m:t>
                          </m:r>
                          <m:sSub>
                            <m:sSubPr>
                              <m:ctrlPr>
                                <a:rPr lang="en-US" sz="3200" i="1" smtClean="0">
                                  <a:latin typeface="Cambria Math" panose="02040503050406030204" pitchFamily="18" charset="0"/>
                                </a:rPr>
                              </m:ctrlPr>
                            </m:sSubPr>
                            <m:e>
                              <m:r>
                                <a:rPr lang="el-GR" sz="3200" i="1" smtClean="0">
                                  <a:latin typeface="Cambria Math" panose="02040503050406030204" pitchFamily="18" charset="0"/>
                                </a:rPr>
                                <m:t>𝜓</m:t>
                              </m:r>
                            </m:e>
                            <m:sub>
                              <m:r>
                                <a:rPr lang="en-US" sz="3200" i="1" smtClean="0">
                                  <a:latin typeface="Cambria Math" panose="02040503050406030204" pitchFamily="18" charset="0"/>
                                </a:rPr>
                                <m:t>𝑒𝑚𝑖𝑡</m:t>
                              </m:r>
                            </m:sub>
                          </m:sSub>
                          <m:d>
                            <m:dPr>
                              <m:ctrlPr>
                                <a:rPr lang="en-US" sz="3200" i="1">
                                  <a:latin typeface="Cambria Math" panose="02040503050406030204" pitchFamily="18" charset="0"/>
                                </a:rPr>
                              </m:ctrlPr>
                            </m:dPr>
                            <m:e>
                              <m:r>
                                <a:rPr lang="en-US" sz="3200" i="1">
                                  <a:latin typeface="Cambria Math" panose="02040503050406030204" pitchFamily="18" charset="0"/>
                                </a:rPr>
                                <m:t>𝑥</m:t>
                              </m:r>
                            </m:e>
                          </m:d>
                          <m:r>
                            <a:rPr lang="en-US" sz="3200" i="1">
                              <a:latin typeface="Cambria Math" panose="02040503050406030204" pitchFamily="18" charset="0"/>
                            </a:rPr>
                            <m:t>+ </m:t>
                          </m:r>
                          <m:sSup>
                            <m:sSupPr>
                              <m:ctrlPr>
                                <a:rPr lang="el-GR" sz="3200" i="1">
                                  <a:latin typeface="Cambria Math" panose="02040503050406030204" pitchFamily="18" charset="0"/>
                                </a:rPr>
                              </m:ctrlPr>
                            </m:sSupPr>
                            <m:e>
                              <m:r>
                                <a:rPr lang="el-GR" sz="3200" i="1">
                                  <a:latin typeface="Cambria Math" panose="02040503050406030204" pitchFamily="18" charset="0"/>
                                </a:rPr>
                                <m:t>𝜆</m:t>
                              </m:r>
                            </m:e>
                            <m:sup>
                              <m:r>
                                <a:rPr lang="el-GR" sz="3200" i="1">
                                  <a:latin typeface="Cambria Math" panose="02040503050406030204" pitchFamily="18" charset="0"/>
                                </a:rPr>
                                <m:t>2</m:t>
                              </m:r>
                            </m:sup>
                          </m:sSup>
                          <m:r>
                            <a:rPr lang="en-US" sz="3200" i="1">
                              <a:latin typeface="Cambria Math" panose="02040503050406030204" pitchFamily="18" charset="0"/>
                            </a:rPr>
                            <m:t>𝑅𝑀</m:t>
                          </m:r>
                          <m:d>
                            <m:dPr>
                              <m:ctrlPr>
                                <a:rPr lang="en-US" sz="3200" i="1">
                                  <a:latin typeface="Cambria Math" panose="02040503050406030204" pitchFamily="18" charset="0"/>
                                </a:rPr>
                              </m:ctrlPr>
                            </m:dPr>
                            <m:e>
                              <m:r>
                                <a:rPr lang="en-US" sz="3200" i="1">
                                  <a:latin typeface="Cambria Math" panose="02040503050406030204" pitchFamily="18" charset="0"/>
                                </a:rPr>
                                <m:t>𝑥</m:t>
                              </m:r>
                            </m:e>
                          </m:d>
                          <m:r>
                            <a:rPr lang="en-US" sz="3200" b="0" i="1" smtClean="0">
                              <a:latin typeface="Cambria Math" panose="02040503050406030204" pitchFamily="18" charset="0"/>
                            </a:rPr>
                            <m:t>]</m:t>
                          </m:r>
                        </m:sup>
                      </m:sSup>
                    </m:oMath>
                  </m:oMathPara>
                </a14:m>
                <a:endParaRPr sz="20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 name="TextBox 2">
                <a:extLst>
                  <a:ext uri="{FF2B5EF4-FFF2-40B4-BE49-F238E27FC236}">
                    <a16:creationId xmlns:a16="http://schemas.microsoft.com/office/drawing/2014/main" id="{B1B1F905-A66D-44D2-85EE-4F2EF4F30BEF}"/>
                  </a:ext>
                </a:extLst>
              </p:cNvPr>
              <p:cNvSpPr txBox="1">
                <a:spLocks noRot="1" noChangeAspect="1" noMove="1" noResize="1" noEditPoints="1" noAdjustHandles="1" noChangeArrowheads="1" noChangeShapeType="1" noTextEdit="1"/>
              </p:cNvSpPr>
              <p:nvPr/>
            </p:nvSpPr>
            <p:spPr>
              <a:xfrm>
                <a:off x="3799840" y="2687977"/>
                <a:ext cx="5616859" cy="5600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751720-832E-487F-BC38-ABE12887A270}"/>
                  </a:ext>
                </a:extLst>
              </p:cNvPr>
              <p:cNvSpPr txBox="1"/>
              <p:nvPr/>
            </p:nvSpPr>
            <p:spPr>
              <a:xfrm>
                <a:off x="3908054" y="3767814"/>
                <a:ext cx="23177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400" i="1">
                          <a:latin typeface="Cambria Math" panose="02040503050406030204" pitchFamily="18" charset="0"/>
                        </a:rPr>
                        <m:t>𝜆</m:t>
                      </m:r>
                      <m:r>
                        <a:rPr lang="el-GR" sz="2400" i="1">
                          <a:latin typeface="Cambria Math" panose="02040503050406030204" pitchFamily="18" charset="0"/>
                        </a:rPr>
                        <m:t>²·</m:t>
                      </m:r>
                      <m:sSub>
                        <m:sSubPr>
                          <m:ctrlPr>
                            <a:rPr lang="el-GR" sz="2400" i="1" smtClean="0">
                              <a:latin typeface="Cambria Math" panose="02040503050406030204" pitchFamily="18" charset="0"/>
                            </a:rPr>
                          </m:ctrlPr>
                        </m:sSubPr>
                        <m:e>
                          <m:r>
                            <a:rPr lang="el-GR" sz="2400" i="1" smtClean="0">
                              <a:latin typeface="Cambria Math" panose="02040503050406030204" pitchFamily="18" charset="0"/>
                            </a:rPr>
                            <m:t>𝜎</m:t>
                          </m:r>
                        </m:e>
                        <m:sub>
                          <m:r>
                            <a:rPr lang="en-US" sz="2400" i="1" smtClean="0">
                              <a:latin typeface="Cambria Math" panose="02040503050406030204" pitchFamily="18" charset="0"/>
                            </a:rPr>
                            <m:t>𝑅𝑀</m:t>
                          </m:r>
                        </m:sub>
                      </m:sSub>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 ≈ 1 </m:t>
                      </m:r>
                    </m:oMath>
                  </m:oMathPara>
                </a14:m>
                <a:endParaRPr sz="200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5" name="TextBox 4">
                <a:extLst>
                  <a:ext uri="{FF2B5EF4-FFF2-40B4-BE49-F238E27FC236}">
                    <a16:creationId xmlns:a16="http://schemas.microsoft.com/office/drawing/2014/main" id="{34751720-832E-487F-BC38-ABE12887A270}"/>
                  </a:ext>
                </a:extLst>
              </p:cNvPr>
              <p:cNvSpPr txBox="1">
                <a:spLocks noRot="1" noChangeAspect="1" noMove="1" noResize="1" noEditPoints="1" noAdjustHandles="1" noChangeArrowheads="1" noChangeShapeType="1" noTextEdit="1"/>
              </p:cNvSpPr>
              <p:nvPr/>
            </p:nvSpPr>
            <p:spPr>
              <a:xfrm>
                <a:off x="3908054" y="3767814"/>
                <a:ext cx="2317750" cy="369332"/>
              </a:xfrm>
              <a:prstGeom prst="rect">
                <a:avLst/>
              </a:prstGeom>
              <a:blipFill>
                <a:blip r:embed="rId4"/>
                <a:stretch>
                  <a:fillRect l="-3158" t="-6557" b="-360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D04FB27-3C08-45A5-963D-381751C9F712}"/>
                  </a:ext>
                </a:extLst>
              </p:cNvPr>
              <p:cNvSpPr txBox="1"/>
              <p:nvPr/>
            </p:nvSpPr>
            <p:spPr>
              <a:xfrm>
                <a:off x="1905000" y="4965859"/>
                <a:ext cx="6187440" cy="707886"/>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Short </a:t>
                </a:r>
                <a14:m>
                  <m:oMath xmlns:m="http://schemas.openxmlformats.org/officeDocument/2006/math">
                    <m:r>
                      <a:rPr lang="el-GR" sz="2000" i="1" smtClean="0">
                        <a:latin typeface="Cambria Math" panose="02040503050406030204" pitchFamily="18" charset="0"/>
                      </a:rPr>
                      <m:t>𝜆</m:t>
                    </m:r>
                    <m:r>
                      <a:rPr lang="el-GR" sz="2000" i="1" smtClean="0">
                        <a:latin typeface="Cambria Math" panose="02040503050406030204" pitchFamily="18" charset="0"/>
                      </a:rPr>
                      <m:t> </m:t>
                    </m:r>
                  </m:oMath>
                </a14:m>
                <a:r>
                  <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synchrotron emission angles dominate.</a:t>
                </a:r>
              </a:p>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Long </a:t>
                </a:r>
                <a14:m>
                  <m:oMath xmlns:m="http://schemas.openxmlformats.org/officeDocument/2006/math">
                    <m:r>
                      <a:rPr lang="el-GR" sz="2000" i="1">
                        <a:latin typeface="Cambria Math" panose="02040503050406030204" pitchFamily="18" charset="0"/>
                      </a:rPr>
                      <m:t>𝜆</m:t>
                    </m:r>
                    <m:r>
                      <a:rPr lang="el-GR" sz="2000" i="1">
                        <a:latin typeface="Cambria Math" panose="02040503050406030204" pitchFamily="18" charset="0"/>
                      </a:rPr>
                      <m:t> </m:t>
                    </m:r>
                  </m:oMath>
                </a14:m>
                <a:r>
                  <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Faraday screen (</a:t>
                </a:r>
                <a14:m>
                  <m:oMath xmlns:m="http://schemas.openxmlformats.org/officeDocument/2006/math">
                    <m:sSub>
                      <m:sSubPr>
                        <m:ctrlPr>
                          <a:rPr lang="en-US" sz="2000" i="1" smtClean="0">
                            <a:solidFill>
                              <a:srgbClr val="111111"/>
                            </a:solidFill>
                            <a:latin typeface="Cambria Math" panose="02040503050406030204" pitchFamily="18" charset="0"/>
                          </a:rPr>
                        </m:ctrlPr>
                      </m:sSubPr>
                      <m:e>
                        <m:r>
                          <a:rPr lang="en-US" sz="2000" i="1" smtClean="0">
                            <a:solidFill>
                              <a:srgbClr val="111111"/>
                            </a:solidFill>
                            <a:latin typeface="Cambria Math" panose="02040503050406030204" pitchFamily="18" charset="0"/>
                          </a:rPr>
                          <m:t>𝑛</m:t>
                        </m:r>
                      </m:e>
                      <m:sub>
                        <m:r>
                          <a:rPr lang="en-US" sz="2000" b="0" i="1" smtClean="0">
                            <a:solidFill>
                              <a:srgbClr val="111111"/>
                            </a:solidFill>
                            <a:latin typeface="Cambria Math" panose="02040503050406030204" pitchFamily="18" charset="0"/>
                          </a:rPr>
                          <m:t>𝑒</m:t>
                        </m:r>
                      </m:sub>
                    </m:sSub>
                    <m:sSub>
                      <m:sSubPr>
                        <m:ctrlPr>
                          <a:rPr lang="en-US" sz="2000" i="1" smtClean="0">
                            <a:solidFill>
                              <a:srgbClr val="111111"/>
                            </a:solidFill>
                            <a:latin typeface="Cambria Math" panose="02040503050406030204" pitchFamily="18" charset="0"/>
                          </a:rPr>
                        </m:ctrlPr>
                      </m:sSubPr>
                      <m:e>
                        <m:r>
                          <a:rPr lang="en-US" sz="2000" i="1" smtClean="0">
                            <a:solidFill>
                              <a:srgbClr val="111111"/>
                            </a:solidFill>
                            <a:latin typeface="Cambria Math" panose="02040503050406030204" pitchFamily="18" charset="0"/>
                          </a:rPr>
                          <m:t>𝐵</m:t>
                        </m:r>
                      </m:e>
                      <m:sub>
                        <m:r>
                          <a:rPr lang="en-US" sz="2000" i="1" smtClean="0">
                            <a:solidFill>
                              <a:srgbClr val="111111"/>
                            </a:solidFill>
                            <a:latin typeface="Cambria Math" panose="02040503050406030204" pitchFamily="18" charset="0"/>
                          </a:rPr>
                          <m:t>∥</m:t>
                        </m:r>
                      </m:sub>
                    </m:sSub>
                  </m:oMath>
                </a14:m>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dominates.</a:t>
                </a:r>
              </a:p>
            </p:txBody>
          </p:sp>
        </mc:Choice>
        <mc:Fallback xmlns="">
          <p:sp>
            <p:nvSpPr>
              <p:cNvPr id="7" name="TextBox 6">
                <a:extLst>
                  <a:ext uri="{FF2B5EF4-FFF2-40B4-BE49-F238E27FC236}">
                    <a16:creationId xmlns:a16="http://schemas.microsoft.com/office/drawing/2014/main" id="{AD04FB27-3C08-45A5-963D-381751C9F712}"/>
                  </a:ext>
                </a:extLst>
              </p:cNvPr>
              <p:cNvSpPr txBox="1">
                <a:spLocks noRot="1" noChangeAspect="1" noMove="1" noResize="1" noEditPoints="1" noAdjustHandles="1" noChangeArrowheads="1" noChangeShapeType="1" noTextEdit="1"/>
              </p:cNvSpPr>
              <p:nvPr/>
            </p:nvSpPr>
            <p:spPr>
              <a:xfrm>
                <a:off x="1905000" y="4965859"/>
                <a:ext cx="6187440" cy="707886"/>
              </a:xfrm>
              <a:prstGeom prst="rect">
                <a:avLst/>
              </a:prstGeom>
              <a:blipFill>
                <a:blip r:embed="rId5"/>
                <a:stretch>
                  <a:fillRect l="-1084" t="-5172" b="-155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7BEC696-8765-4D1E-92AE-33F88EF7D12B}"/>
              </a:ext>
            </a:extLst>
          </p:cNvPr>
          <p:cNvSpPr txBox="1"/>
          <p:nvPr/>
        </p:nvSpPr>
        <p:spPr>
          <a:xfrm>
            <a:off x="2291080" y="2079555"/>
            <a:ext cx="6187440" cy="400110"/>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Polarization model (external screen):</a:t>
            </a:r>
          </a:p>
        </p:txBody>
      </p:sp>
      <p:sp>
        <p:nvSpPr>
          <p:cNvPr id="10" name="TextBox 9">
            <a:extLst>
              <a:ext uri="{FF2B5EF4-FFF2-40B4-BE49-F238E27FC236}">
                <a16:creationId xmlns:a16="http://schemas.microsoft.com/office/drawing/2014/main" id="{DE179DCB-BDC6-4093-849C-7A15FB475062}"/>
              </a:ext>
            </a:extLst>
          </p:cNvPr>
          <p:cNvSpPr txBox="1"/>
          <p:nvPr/>
        </p:nvSpPr>
        <p:spPr>
          <a:xfrm>
            <a:off x="2209800" y="3348632"/>
            <a:ext cx="6187440" cy="400110"/>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Transition criterion (at scale k):</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C1B1EA-F9EE-4B98-A03E-568E9478CF07}"/>
                  </a:ext>
                </a:extLst>
              </p:cNvPr>
              <p:cNvSpPr txBox="1"/>
              <p:nvPr/>
            </p:nvSpPr>
            <p:spPr>
              <a:xfrm>
                <a:off x="7198360" y="3763557"/>
                <a:ext cx="6187440" cy="400110"/>
              </a:xfrm>
              <a:prstGeom prst="rect">
                <a:avLst/>
              </a:prstGeom>
              <a:noFill/>
            </p:spPr>
            <p:txBody>
              <a:bodyPr wrap="square">
                <a:spAutoFit/>
              </a:bodyPr>
              <a:lstStyle/>
              <a:p>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defines crossover </a:t>
                </a:r>
                <a14:m>
                  <m:oMath xmlns:m="http://schemas.openxmlformats.org/officeDocument/2006/math">
                    <m:sSub>
                      <m:sSubPr>
                        <m:ctrlPr>
                          <a:rPr lang="en-US" sz="2000" i="1" smtClean="0">
                            <a:solidFill>
                              <a:srgbClr val="111111"/>
                            </a:solidFill>
                            <a:latin typeface="Cambria Math" panose="02040503050406030204" pitchFamily="18" charset="0"/>
                          </a:rPr>
                        </m:ctrlPr>
                      </m:sSubPr>
                      <m:e>
                        <m:r>
                          <a:rPr lang="en-US" sz="2000" i="1" smtClean="0">
                            <a:solidFill>
                              <a:srgbClr val="111111"/>
                            </a:solidFill>
                            <a:latin typeface="Cambria Math" panose="02040503050406030204" pitchFamily="18" charset="0"/>
                          </a:rPr>
                          <m:t>𝑘</m:t>
                        </m:r>
                      </m:e>
                      <m:sub>
                        <m:r>
                          <a:rPr lang="en-US" sz="2000" i="1" smtClean="0">
                            <a:solidFill>
                              <a:srgbClr val="111111"/>
                            </a:solidFill>
                            <a:latin typeface="Cambria Math" panose="02040503050406030204" pitchFamily="18" charset="0"/>
                          </a:rPr>
                          <m:t>×</m:t>
                        </m:r>
                      </m:sub>
                    </m:sSub>
                    <m:r>
                      <a:rPr lang="en-US" sz="2000" i="1" smtClean="0">
                        <a:solidFill>
                          <a:srgbClr val="111111"/>
                        </a:solidFill>
                        <a:latin typeface="Cambria Math" panose="02040503050406030204" pitchFamily="18" charset="0"/>
                      </a:rPr>
                      <m:t> </m:t>
                    </m:r>
                    <m:r>
                      <a:rPr lang="en-US" sz="2000" i="1">
                        <a:solidFill>
                          <a:srgbClr val="111111"/>
                        </a:solidFill>
                        <a:latin typeface="Cambria Math" panose="02040503050406030204" pitchFamily="18" charset="0"/>
                      </a:rPr>
                      <m:t>(</m:t>
                    </m:r>
                    <m:r>
                      <a:rPr lang="el-GR" sz="2000" i="1">
                        <a:solidFill>
                          <a:srgbClr val="111111"/>
                        </a:solidFill>
                        <a:latin typeface="Cambria Math" panose="02040503050406030204" pitchFamily="18" charset="0"/>
                      </a:rPr>
                      <m:t>𝜆</m:t>
                    </m:r>
                    <m:r>
                      <a:rPr lang="el-GR" sz="2000" i="1">
                        <a:solidFill>
                          <a:srgbClr val="111111"/>
                        </a:solidFill>
                        <a:latin typeface="Cambria Math" panose="02040503050406030204" pitchFamily="18" charset="0"/>
                      </a:rPr>
                      <m:t>)</m:t>
                    </m:r>
                  </m:oMath>
                </a14:m>
                <a:endPar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2" name="TextBox 11">
                <a:extLst>
                  <a:ext uri="{FF2B5EF4-FFF2-40B4-BE49-F238E27FC236}">
                    <a16:creationId xmlns:a16="http://schemas.microsoft.com/office/drawing/2014/main" id="{7AC1B1EA-F9EE-4B98-A03E-568E9478CF07}"/>
                  </a:ext>
                </a:extLst>
              </p:cNvPr>
              <p:cNvSpPr txBox="1">
                <a:spLocks noRot="1" noChangeAspect="1" noMove="1" noResize="1" noEditPoints="1" noAdjustHandles="1" noChangeArrowheads="1" noChangeShapeType="1" noTextEdit="1"/>
              </p:cNvSpPr>
              <p:nvPr/>
            </p:nvSpPr>
            <p:spPr>
              <a:xfrm>
                <a:off x="7198360" y="3763557"/>
                <a:ext cx="6187440" cy="400110"/>
              </a:xfrm>
              <a:prstGeom prst="rect">
                <a:avLst/>
              </a:prstGeom>
              <a:blipFill>
                <a:blip r:embed="rId6"/>
                <a:stretch>
                  <a:fillRect l="-1084" t="-7576" b="-2575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714B1B6-8EE2-4825-A9A8-CCFE6EE7236B}"/>
              </a:ext>
            </a:extLst>
          </p:cNvPr>
          <p:cNvSpPr txBox="1"/>
          <p:nvPr/>
        </p:nvSpPr>
        <p:spPr>
          <a:xfrm>
            <a:off x="7667136" y="5037761"/>
            <a:ext cx="3709701" cy="769441"/>
          </a:xfrm>
          <a:prstGeom prst="rect">
            <a:avLst/>
          </a:prstGeom>
          <a:noFill/>
        </p:spPr>
        <p:txBody>
          <a:bodyPr wrap="square">
            <a:spAutoFit/>
          </a:bodyPr>
          <a:lstStyle/>
          <a:p>
            <a:r>
              <a:rPr lang="en-US" sz="2200" dirty="0">
                <a:latin typeface="CMU Serif" panose="02000603000000000000" pitchFamily="2" charset="0"/>
                <a:ea typeface="CMU Serif" panose="02000603000000000000" pitchFamily="2" charset="0"/>
                <a:cs typeface="CMU Serif" panose="02000603000000000000" pitchFamily="2" charset="0"/>
              </a:rPr>
              <a:t>Standard Deviation of Rotation Measure</a:t>
            </a:r>
          </a:p>
        </p:txBody>
      </p:sp>
      <p:sp>
        <p:nvSpPr>
          <p:cNvPr id="13" name="Arc 12">
            <a:extLst>
              <a:ext uri="{FF2B5EF4-FFF2-40B4-BE49-F238E27FC236}">
                <a16:creationId xmlns:a16="http://schemas.microsoft.com/office/drawing/2014/main" id="{18FC7425-7A4B-40C7-8E08-FF41537F391A}"/>
              </a:ext>
            </a:extLst>
          </p:cNvPr>
          <p:cNvSpPr/>
          <p:nvPr/>
        </p:nvSpPr>
        <p:spPr>
          <a:xfrm rot="11205790">
            <a:off x="7267472" y="3509168"/>
            <a:ext cx="1174095" cy="1801748"/>
          </a:xfrm>
          <a:prstGeom prst="arc">
            <a:avLst/>
          </a:prstGeom>
          <a:ln w="25400">
            <a:solidFill>
              <a:schemeClr val="tx1"/>
            </a:solidFill>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795145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5C4599A-3A27-4F93-B6D9-8031B5F426DA}"/>
                  </a:ext>
                </a:extLst>
              </p:cNvPr>
              <p:cNvSpPr txBox="1"/>
              <p:nvPr/>
            </p:nvSpPr>
            <p:spPr>
              <a:xfrm>
                <a:off x="3740459" y="930314"/>
                <a:ext cx="4657172" cy="5512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3200" i="1" smtClean="0">
                              <a:latin typeface="Cambria Math" panose="02040503050406030204" pitchFamily="18" charset="0"/>
                            </a:rPr>
                          </m:ctrlPr>
                        </m:dPr>
                        <m:e>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𝑃</m:t>
                              </m:r>
                            </m:e>
                            <m:sub>
                              <m:r>
                                <a:rPr lang="en-US" sz="3200" b="0" i="1" smtClean="0">
                                  <a:latin typeface="Cambria Math" panose="02040503050406030204" pitchFamily="18" charset="0"/>
                                </a:rPr>
                                <m:t>1</m:t>
                              </m:r>
                            </m:sub>
                          </m:sSub>
                          <m:sSub>
                            <m:sSubPr>
                              <m:ctrlPr>
                                <a:rPr lang="pt-BR" sz="3200" i="1">
                                  <a:latin typeface="Cambria Math" panose="02040503050406030204" pitchFamily="18" charset="0"/>
                                </a:rPr>
                              </m:ctrlPr>
                            </m:sSubPr>
                            <m:e>
                              <m:r>
                                <a:rPr lang="en-US" sz="3200" i="1">
                                  <a:latin typeface="Cambria Math" panose="02040503050406030204" pitchFamily="18" charset="0"/>
                                </a:rPr>
                                <m:t>𝑃</m:t>
                              </m:r>
                            </m:e>
                            <m:sub>
                              <m:r>
                                <a:rPr lang="en-US" sz="3200" b="0" i="1" smtClean="0">
                                  <a:latin typeface="Cambria Math" panose="02040503050406030204" pitchFamily="18" charset="0"/>
                                </a:rPr>
                                <m:t>2</m:t>
                              </m:r>
                            </m:sub>
                          </m:sSub>
                        </m:e>
                      </m:d>
                      <m:r>
                        <a:rPr lang="en-US" sz="3200" b="0" i="1" smtClean="0">
                          <a:latin typeface="Cambria Math" panose="02040503050406030204" pitchFamily="18" charset="0"/>
                        </a:rPr>
                        <m:t>=</m:t>
                      </m:r>
                      <m:d>
                        <m:dPr>
                          <m:begChr m:val="⟨"/>
                          <m:endChr m:val="⟩"/>
                          <m:ctrlPr>
                            <a:rPr lang="en-US" sz="3200" b="0" i="1" smtClean="0">
                              <a:latin typeface="Cambria Math" panose="02040503050406030204" pitchFamily="18" charset="0"/>
                            </a:rPr>
                          </m:ctrlPr>
                        </m:dPr>
                        <m:e>
                          <m:sSub>
                            <m:sSubPr>
                              <m:ctrlPr>
                                <a:rPr lang="pt-BR" sz="3200" i="1">
                                  <a:latin typeface="Cambria Math" panose="02040503050406030204" pitchFamily="18" charset="0"/>
                                </a:rPr>
                              </m:ctrlPr>
                            </m:sSubPr>
                            <m:e>
                              <m:r>
                                <a:rPr lang="en-US" sz="3200" i="1">
                                  <a:latin typeface="Cambria Math" panose="02040503050406030204" pitchFamily="18" charset="0"/>
                                </a:rPr>
                                <m:t>𝑃</m:t>
                              </m:r>
                            </m:e>
                            <m:sub>
                              <m:r>
                                <a:rPr lang="en-US" sz="3200" b="0" i="1" smtClean="0">
                                  <a:latin typeface="Cambria Math" panose="02040503050406030204" pitchFamily="18" charset="0"/>
                                </a:rPr>
                                <m:t>𝑖</m:t>
                              </m:r>
                              <m:r>
                                <a:rPr lang="en-US" sz="3200" i="1">
                                  <a:latin typeface="Cambria Math" panose="02040503050406030204" pitchFamily="18" charset="0"/>
                                </a:rPr>
                                <m:t>1</m:t>
                              </m:r>
                            </m:sub>
                          </m:sSub>
                          <m:sSub>
                            <m:sSubPr>
                              <m:ctrlPr>
                                <a:rPr lang="pt-BR" sz="3200" i="1">
                                  <a:latin typeface="Cambria Math" panose="02040503050406030204" pitchFamily="18" charset="0"/>
                                </a:rPr>
                              </m:ctrlPr>
                            </m:sSubPr>
                            <m:e>
                              <m:r>
                                <a:rPr lang="en-US" sz="3200" i="1">
                                  <a:latin typeface="Cambria Math" panose="02040503050406030204" pitchFamily="18" charset="0"/>
                                </a:rPr>
                                <m:t>𝑃</m:t>
                              </m:r>
                            </m:e>
                            <m:sub>
                              <m:r>
                                <a:rPr lang="en-US" sz="3200" b="0" i="1" smtClean="0">
                                  <a:latin typeface="Cambria Math" panose="02040503050406030204" pitchFamily="18" charset="0"/>
                                </a:rPr>
                                <m:t>𝑖</m:t>
                              </m:r>
                              <m:r>
                                <a:rPr lang="en-US" sz="3200" i="1">
                                  <a:latin typeface="Cambria Math" panose="02040503050406030204" pitchFamily="18" charset="0"/>
                                </a:rPr>
                                <m:t>2</m:t>
                              </m:r>
                            </m:sub>
                          </m:sSub>
                        </m:e>
                      </m:d>
                      <m:d>
                        <m:dPr>
                          <m:begChr m:val="⟨"/>
                          <m:endChr m:val="⟩"/>
                          <m:ctrlPr>
                            <a:rPr lang="en-US" sz="3200" b="0" i="1" smtClean="0">
                              <a:latin typeface="Cambria Math" panose="02040503050406030204" pitchFamily="18" charset="0"/>
                            </a:rPr>
                          </m:ctrlPr>
                        </m:dPr>
                        <m:e>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b="0" i="1" smtClean="0">
                                      <a:latin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Φ</m:t>
                                  </m:r>
                                </m:e>
                                <m:sub>
                                  <m:r>
                                    <a:rPr lang="en-US" sz="3200" b="0" i="1" smtClean="0">
                                      <a:latin typeface="Cambria Math" panose="02040503050406030204" pitchFamily="18" charset="0"/>
                                    </a:rPr>
                                    <m:t>1</m:t>
                                  </m:r>
                                </m:sub>
                              </m:sSub>
                            </m:sup>
                          </m:sSup>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Φ</m:t>
                                  </m:r>
                                </m:e>
                                <m:sub>
                                  <m:r>
                                    <a:rPr lang="en-US" sz="3200" b="0" i="1" smtClean="0">
                                      <a:latin typeface="Cambria Math" panose="02040503050406030204" pitchFamily="18" charset="0"/>
                                      <a:ea typeface="Cambria Math" panose="02040503050406030204" pitchFamily="18" charset="0"/>
                                    </a:rPr>
                                    <m:t>2</m:t>
                                  </m:r>
                                </m:sub>
                              </m:sSub>
                            </m:sup>
                          </m:sSup>
                        </m:e>
                      </m:d>
                    </m:oMath>
                  </m:oMathPara>
                </a14:m>
                <a:endParaRPr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 name="TextBox 1">
                <a:extLst>
                  <a:ext uri="{FF2B5EF4-FFF2-40B4-BE49-F238E27FC236}">
                    <a16:creationId xmlns:a16="http://schemas.microsoft.com/office/drawing/2014/main" id="{85C4599A-3A27-4F93-B6D9-8031B5F426DA}"/>
                  </a:ext>
                </a:extLst>
              </p:cNvPr>
              <p:cNvSpPr txBox="1">
                <a:spLocks noRot="1" noChangeAspect="1" noMove="1" noResize="1" noEditPoints="1" noAdjustHandles="1" noChangeArrowheads="1" noChangeShapeType="1" noTextEdit="1"/>
              </p:cNvSpPr>
              <p:nvPr/>
            </p:nvSpPr>
            <p:spPr>
              <a:xfrm>
                <a:off x="3740459" y="930314"/>
                <a:ext cx="4657172" cy="55124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19B29DE-C5D7-460B-8ECB-634BFE1FE923}"/>
                  </a:ext>
                </a:extLst>
              </p:cNvPr>
              <p:cNvSpPr txBox="1"/>
              <p:nvPr/>
            </p:nvSpPr>
            <p:spPr>
              <a:xfrm>
                <a:off x="3048965" y="1673070"/>
                <a:ext cx="60940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𝜉</m:t>
                          </m:r>
                        </m:e>
                        <m:sub>
                          <m:r>
                            <a:rPr lang="en-US" sz="3200" i="1">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𝑟</m:t>
                      </m:r>
                      <m:r>
                        <a:rPr lang="en-US" sz="3200" b="0" i="1" smtClean="0">
                          <a:latin typeface="Cambria Math" panose="02040503050406030204" pitchFamily="18" charset="0"/>
                        </a:rPr>
                        <m:t>)</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6" name="TextBox 5">
                <a:extLst>
                  <a:ext uri="{FF2B5EF4-FFF2-40B4-BE49-F238E27FC236}">
                    <a16:creationId xmlns:a16="http://schemas.microsoft.com/office/drawing/2014/main" id="{C19B29DE-C5D7-460B-8ECB-634BFE1FE923}"/>
                  </a:ext>
                </a:extLst>
              </p:cNvPr>
              <p:cNvSpPr txBox="1">
                <a:spLocks noRot="1" noChangeAspect="1" noMove="1" noResize="1" noEditPoints="1" noAdjustHandles="1" noChangeArrowheads="1" noChangeShapeType="1" noTextEdit="1"/>
              </p:cNvSpPr>
              <p:nvPr/>
            </p:nvSpPr>
            <p:spPr>
              <a:xfrm>
                <a:off x="3048965" y="1673070"/>
                <a:ext cx="6094070"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4D66C0-FC9C-4F04-B7E0-83FAE1BBA685}"/>
                  </a:ext>
                </a:extLst>
              </p:cNvPr>
              <p:cNvSpPr txBox="1"/>
              <p:nvPr/>
            </p:nvSpPr>
            <p:spPr>
              <a:xfrm>
                <a:off x="6713317" y="1673070"/>
                <a:ext cx="1852914"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𝜉</m:t>
                          </m:r>
                        </m:e>
                        <m:sub>
                          <m:r>
                            <m:rPr>
                              <m:sty m:val="p"/>
                            </m:rPr>
                            <a:rPr lang="en-US" sz="3200" i="1">
                              <a:latin typeface="Cambria Math" panose="02040503050406030204" pitchFamily="18" charset="0"/>
                              <a:ea typeface="Cambria Math" panose="02040503050406030204" pitchFamily="18" charset="0"/>
                            </a:rPr>
                            <m:t>Φ</m:t>
                          </m:r>
                        </m:sub>
                      </m:sSub>
                      <m:r>
                        <a:rPr lang="en-US" sz="3200" b="0" i="1" smtClean="0">
                          <a:latin typeface="Cambria Math" panose="02040503050406030204" pitchFamily="18" charset="0"/>
                        </a:rPr>
                        <m:t>(</m:t>
                      </m:r>
                      <m:r>
                        <a:rPr lang="en-US" sz="3200" b="0" i="1" smtClean="0">
                          <a:latin typeface="Cambria Math" panose="02040503050406030204" pitchFamily="18" charset="0"/>
                        </a:rPr>
                        <m:t>𝑟</m:t>
                      </m:r>
                      <m:r>
                        <a:rPr lang="en-US" sz="3200" b="0" i="1" smtClean="0">
                          <a:latin typeface="Cambria Math" panose="02040503050406030204" pitchFamily="18" charset="0"/>
                        </a:rPr>
                        <m:t>)</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7" name="TextBox 6">
                <a:extLst>
                  <a:ext uri="{FF2B5EF4-FFF2-40B4-BE49-F238E27FC236}">
                    <a16:creationId xmlns:a16="http://schemas.microsoft.com/office/drawing/2014/main" id="{DF4D66C0-FC9C-4F04-B7E0-83FAE1BBA685}"/>
                  </a:ext>
                </a:extLst>
              </p:cNvPr>
              <p:cNvSpPr txBox="1">
                <a:spLocks noRot="1" noChangeAspect="1" noMove="1" noResize="1" noEditPoints="1" noAdjustHandles="1" noChangeArrowheads="1" noChangeShapeType="1" noTextEdit="1"/>
              </p:cNvSpPr>
              <p:nvPr/>
            </p:nvSpPr>
            <p:spPr>
              <a:xfrm>
                <a:off x="6713317" y="1673070"/>
                <a:ext cx="1852914" cy="584775"/>
              </a:xfrm>
              <a:prstGeom prst="rect">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95192C3-79E5-41B9-BF0A-747794A7F591}"/>
              </a:ext>
            </a:extLst>
          </p:cNvPr>
          <p:cNvCxnSpPr/>
          <p:nvPr/>
        </p:nvCxnSpPr>
        <p:spPr>
          <a:xfrm>
            <a:off x="6088380" y="2257845"/>
            <a:ext cx="0" cy="68290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81383C-71C5-41E5-9329-0278A84D05AB}"/>
              </a:ext>
            </a:extLst>
          </p:cNvPr>
          <p:cNvCxnSpPr/>
          <p:nvPr/>
        </p:nvCxnSpPr>
        <p:spPr>
          <a:xfrm>
            <a:off x="7612380" y="2326425"/>
            <a:ext cx="0" cy="68290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058345E-380A-4136-B5B5-81895CBFF818}"/>
                  </a:ext>
                </a:extLst>
              </p:cNvPr>
              <p:cNvSpPr txBox="1"/>
              <p:nvPr/>
            </p:nvSpPr>
            <p:spPr>
              <a:xfrm>
                <a:off x="3125165" y="2940751"/>
                <a:ext cx="60940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i="1">
                              <a:latin typeface="Cambria Math" panose="02040503050406030204" pitchFamily="18" charset="0"/>
                            </a:rPr>
                            <m:t>1</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1" name="TextBox 10">
                <a:extLst>
                  <a:ext uri="{FF2B5EF4-FFF2-40B4-BE49-F238E27FC236}">
                    <a16:creationId xmlns:a16="http://schemas.microsoft.com/office/drawing/2014/main" id="{1058345E-380A-4136-B5B5-81895CBFF818}"/>
                  </a:ext>
                </a:extLst>
              </p:cNvPr>
              <p:cNvSpPr txBox="1">
                <a:spLocks noRot="1" noChangeAspect="1" noMove="1" noResize="1" noEditPoints="1" noAdjustHandles="1" noChangeArrowheads="1" noChangeShapeType="1" noTextEdit="1"/>
              </p:cNvSpPr>
              <p:nvPr/>
            </p:nvSpPr>
            <p:spPr>
              <a:xfrm>
                <a:off x="3125165" y="2940751"/>
                <a:ext cx="6094070"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E441B5D-3026-492A-836E-F78B748836CA}"/>
                  </a:ext>
                </a:extLst>
              </p:cNvPr>
              <p:cNvSpPr txBox="1"/>
              <p:nvPr/>
            </p:nvSpPr>
            <p:spPr>
              <a:xfrm>
                <a:off x="4565345" y="2975041"/>
                <a:ext cx="6094070" cy="628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i="1" smtClean="0">
                              <a:latin typeface="Cambria Math" panose="02040503050406030204" pitchFamily="18" charset="0"/>
                              <a:ea typeface="Cambria Math" panose="02040503050406030204" pitchFamily="18" charset="0"/>
                            </a:rPr>
                            <m:t>𝜙</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2" name="TextBox 11">
                <a:extLst>
                  <a:ext uri="{FF2B5EF4-FFF2-40B4-BE49-F238E27FC236}">
                    <a16:creationId xmlns:a16="http://schemas.microsoft.com/office/drawing/2014/main" id="{BE441B5D-3026-492A-836E-F78B748836CA}"/>
                  </a:ext>
                </a:extLst>
              </p:cNvPr>
              <p:cNvSpPr txBox="1">
                <a:spLocks noRot="1" noChangeAspect="1" noMove="1" noResize="1" noEditPoints="1" noAdjustHandles="1" noChangeArrowheads="1" noChangeShapeType="1" noTextEdit="1"/>
              </p:cNvSpPr>
              <p:nvPr/>
            </p:nvSpPr>
            <p:spPr>
              <a:xfrm>
                <a:off x="4565345" y="2975041"/>
                <a:ext cx="6094070" cy="62857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407720-368B-4477-A0B7-292067A9530F}"/>
                  </a:ext>
                </a:extLst>
              </p:cNvPr>
              <p:cNvSpPr txBox="1"/>
              <p:nvPr/>
            </p:nvSpPr>
            <p:spPr>
              <a:xfrm>
                <a:off x="6977218" y="4139852"/>
                <a:ext cx="3682197" cy="16208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𝜉</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𝜎</m:t>
                              </m:r>
                            </m:e>
                            <m:sup>
                              <m:r>
                                <a:rPr lang="en-US" sz="3200" b="0" i="1" smtClean="0">
                                  <a:latin typeface="Cambria Math" panose="02040503050406030204" pitchFamily="18" charset="0"/>
                                </a:rPr>
                                <m:t>2</m:t>
                              </m:r>
                            </m:sup>
                          </m:sSup>
                        </m:num>
                        <m:den>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r>
                                        <a:rPr lang="en-US" sz="3200" i="1">
                                          <a:latin typeface="Cambria Math" panose="02040503050406030204" pitchFamily="18" charset="0"/>
                                        </a:rPr>
                                        <m:t>𝑟</m:t>
                                      </m:r>
                                    </m:num>
                                    <m:den>
                                      <m:sSub>
                                        <m:sSubPr>
                                          <m:ctrlPr>
                                            <a:rPr lang="en-US" sz="3200" i="1">
                                              <a:latin typeface="Cambria Math" panose="02040503050406030204" pitchFamily="18" charset="0"/>
                                            </a:rPr>
                                          </m:ctrlPr>
                                        </m:sSubPr>
                                        <m:e>
                                          <m:r>
                                            <a:rPr lang="en-US" sz="3200" i="1">
                                              <a:latin typeface="Cambria Math" panose="02040503050406030204" pitchFamily="18" charset="0"/>
                                            </a:rPr>
                                            <m:t>𝑟</m:t>
                                          </m:r>
                                        </m:e>
                                        <m:sub>
                                          <m:r>
                                            <a:rPr lang="en-US" sz="3200" i="1">
                                              <a:latin typeface="Cambria Math" panose="02040503050406030204" pitchFamily="18" charset="0"/>
                                            </a:rPr>
                                            <m:t>𝐿</m:t>
                                          </m:r>
                                        </m:sub>
                                      </m:sSub>
                                    </m:den>
                                  </m:f>
                                </m:e>
                              </m:d>
                            </m:e>
                            <m:sup>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1</m:t>
                                  </m:r>
                                </m:sub>
                              </m:sSub>
                            </m:sup>
                          </m:sSup>
                        </m:den>
                      </m:f>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3" name="TextBox 12">
                <a:extLst>
                  <a:ext uri="{FF2B5EF4-FFF2-40B4-BE49-F238E27FC236}">
                    <a16:creationId xmlns:a16="http://schemas.microsoft.com/office/drawing/2014/main" id="{73407720-368B-4477-A0B7-292067A9530F}"/>
                  </a:ext>
                </a:extLst>
              </p:cNvPr>
              <p:cNvSpPr txBox="1">
                <a:spLocks noRot="1" noChangeAspect="1" noMove="1" noResize="1" noEditPoints="1" noAdjustHandles="1" noChangeArrowheads="1" noChangeShapeType="1" noTextEdit="1"/>
              </p:cNvSpPr>
              <p:nvPr/>
            </p:nvSpPr>
            <p:spPr>
              <a:xfrm>
                <a:off x="6977218" y="4139852"/>
                <a:ext cx="3682197" cy="1620893"/>
              </a:xfrm>
              <a:prstGeom prst="rect">
                <a:avLst/>
              </a:prstGeom>
              <a:blipFill>
                <a:blip r:embed="rId7"/>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FFD97670-3715-4D5C-BB94-B2DBE64CDD02}"/>
              </a:ext>
            </a:extLst>
          </p:cNvPr>
          <p:cNvCxnSpPr>
            <a:cxnSpLocks/>
          </p:cNvCxnSpPr>
          <p:nvPr/>
        </p:nvCxnSpPr>
        <p:spPr>
          <a:xfrm flipV="1">
            <a:off x="985873" y="1965457"/>
            <a:ext cx="0" cy="251179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3D8F18-0488-41BA-8093-A7087D688F4B}"/>
              </a:ext>
            </a:extLst>
          </p:cNvPr>
          <p:cNvCxnSpPr>
            <a:cxnSpLocks/>
          </p:cNvCxnSpPr>
          <p:nvPr/>
        </p:nvCxnSpPr>
        <p:spPr>
          <a:xfrm flipV="1">
            <a:off x="985873" y="4477249"/>
            <a:ext cx="3329555" cy="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9A0A070-FDB7-4717-9D5E-F718B3C34AB8}"/>
                  </a:ext>
                </a:extLst>
              </p:cNvPr>
              <p:cNvSpPr txBox="1"/>
              <p:nvPr/>
            </p:nvSpPr>
            <p:spPr>
              <a:xfrm>
                <a:off x="-2405077" y="1838747"/>
                <a:ext cx="60940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𝜉</m:t>
                      </m:r>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0" name="TextBox 19">
                <a:extLst>
                  <a:ext uri="{FF2B5EF4-FFF2-40B4-BE49-F238E27FC236}">
                    <a16:creationId xmlns:a16="http://schemas.microsoft.com/office/drawing/2014/main" id="{69A0A070-FDB7-4717-9D5E-F718B3C34AB8}"/>
                  </a:ext>
                </a:extLst>
              </p:cNvPr>
              <p:cNvSpPr txBox="1">
                <a:spLocks noRot="1" noChangeAspect="1" noMove="1" noResize="1" noEditPoints="1" noAdjustHandles="1" noChangeArrowheads="1" noChangeShapeType="1" noTextEdit="1"/>
              </p:cNvSpPr>
              <p:nvPr/>
            </p:nvSpPr>
            <p:spPr>
              <a:xfrm>
                <a:off x="-2405077" y="1838747"/>
                <a:ext cx="6094070" cy="584775"/>
              </a:xfrm>
              <a:prstGeom prst="rect">
                <a:avLst/>
              </a:prstGeom>
              <a:blipFill>
                <a:blip r:embed="rId8"/>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9C14FAE3-7110-4A99-A36C-976449D58242}"/>
              </a:ext>
            </a:extLst>
          </p:cNvPr>
          <p:cNvCxnSpPr>
            <a:cxnSpLocks/>
          </p:cNvCxnSpPr>
          <p:nvPr/>
        </p:nvCxnSpPr>
        <p:spPr>
          <a:xfrm flipV="1">
            <a:off x="985873" y="2570214"/>
            <a:ext cx="1224892" cy="1"/>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EFCCD2-A2E5-40F4-A9C6-2EAC45840EE4}"/>
              </a:ext>
            </a:extLst>
          </p:cNvPr>
          <p:cNvCxnSpPr>
            <a:cxnSpLocks/>
          </p:cNvCxnSpPr>
          <p:nvPr/>
        </p:nvCxnSpPr>
        <p:spPr>
          <a:xfrm>
            <a:off x="2197786" y="2570213"/>
            <a:ext cx="1491207" cy="1894749"/>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1F1CC32-2419-494C-900C-0CE87ACF22E2}"/>
              </a:ext>
            </a:extLst>
          </p:cNvPr>
          <p:cNvCxnSpPr>
            <a:cxnSpLocks/>
          </p:cNvCxnSpPr>
          <p:nvPr/>
        </p:nvCxnSpPr>
        <p:spPr>
          <a:xfrm>
            <a:off x="2175629" y="2557926"/>
            <a:ext cx="9623" cy="1907036"/>
          </a:xfrm>
          <a:prstGeom prst="straightConnector1">
            <a:avLst/>
          </a:prstGeom>
          <a:ln w="25400">
            <a:solidFill>
              <a:schemeClr val="tx1"/>
            </a:solidFill>
            <a:prstDash val="dash"/>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EE86F6-0238-4A33-B5E1-1AC71E1E8C1C}"/>
                  </a:ext>
                </a:extLst>
              </p:cNvPr>
              <p:cNvSpPr txBox="1"/>
              <p:nvPr/>
            </p:nvSpPr>
            <p:spPr>
              <a:xfrm>
                <a:off x="-760964" y="4481769"/>
                <a:ext cx="60940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oMath>
                  </m:oMathPara>
                </a14:m>
                <a:endParaRPr lang="en-US" sz="32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9" name="TextBox 28">
                <a:extLst>
                  <a:ext uri="{FF2B5EF4-FFF2-40B4-BE49-F238E27FC236}">
                    <a16:creationId xmlns:a16="http://schemas.microsoft.com/office/drawing/2014/main" id="{49EE86F6-0238-4A33-B5E1-1AC71E1E8C1C}"/>
                  </a:ext>
                </a:extLst>
              </p:cNvPr>
              <p:cNvSpPr txBox="1">
                <a:spLocks noRot="1" noChangeAspect="1" noMove="1" noResize="1" noEditPoints="1" noAdjustHandles="1" noChangeArrowheads="1" noChangeShapeType="1" noTextEdit="1"/>
              </p:cNvSpPr>
              <p:nvPr/>
            </p:nvSpPr>
            <p:spPr>
              <a:xfrm>
                <a:off x="-760964" y="4481769"/>
                <a:ext cx="6094070"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9E349A2-3B3D-4923-922B-5684F6E0DBFE}"/>
                  </a:ext>
                </a:extLst>
              </p:cNvPr>
              <p:cNvSpPr txBox="1"/>
              <p:nvPr/>
            </p:nvSpPr>
            <p:spPr>
              <a:xfrm>
                <a:off x="2998022" y="3017238"/>
                <a:ext cx="8992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𝑟</m:t>
                          </m:r>
                        </m:e>
                        <m: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1</m:t>
                              </m:r>
                            </m:sub>
                          </m:sSub>
                        </m:sup>
                      </m:sSup>
                    </m:oMath>
                  </m:oMathPara>
                </a14:m>
                <a:endParaRPr lang="en-US" sz="28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1" name="TextBox 30">
                <a:extLst>
                  <a:ext uri="{FF2B5EF4-FFF2-40B4-BE49-F238E27FC236}">
                    <a16:creationId xmlns:a16="http://schemas.microsoft.com/office/drawing/2014/main" id="{79E349A2-3B3D-4923-922B-5684F6E0DBFE}"/>
                  </a:ext>
                </a:extLst>
              </p:cNvPr>
              <p:cNvSpPr txBox="1">
                <a:spLocks noRot="1" noChangeAspect="1" noMove="1" noResize="1" noEditPoints="1" noAdjustHandles="1" noChangeArrowheads="1" noChangeShapeType="1" noTextEdit="1"/>
              </p:cNvSpPr>
              <p:nvPr/>
            </p:nvSpPr>
            <p:spPr>
              <a:xfrm>
                <a:off x="2998022" y="3017238"/>
                <a:ext cx="899221" cy="43088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150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518160" y="1099661"/>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CMU Serif" panose="02000603000000000000" pitchFamily="2" charset="0"/>
                <a:ea typeface="CMU Serif" panose="02000603000000000000" pitchFamily="2" charset="0"/>
                <a:cs typeface="CMU Serif" panose="02000603000000000000" pitchFamily="2" charset="0"/>
              </a:rPr>
              <a:t>Simulation design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62CE1A-F501-4CC2-A0A6-1DE5CAC2924E}"/>
                  </a:ext>
                </a:extLst>
              </p:cNvPr>
              <p:cNvSpPr txBox="1"/>
              <p:nvPr/>
            </p:nvSpPr>
            <p:spPr>
              <a:xfrm>
                <a:off x="883920" y="2435115"/>
                <a:ext cx="6187440" cy="2811860"/>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Synthetic fields with controlled slopes (density &amp; magnetic)</a:t>
                </a: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ATHENA MHD snapshots (sub‑ and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Alfvénic</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a:t>
                </a: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Geometries: External screen; Mixed emission and screen; Two‑screen tests</a:t>
                </a: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Outputs:</a:t>
                </a:r>
                <a14:m>
                  <m:oMath xmlns:m="http://schemas.openxmlformats.org/officeDocument/2006/math">
                    <m:r>
                      <a:rPr lang="en-US" sz="2000" b="0" i="0" smtClean="0">
                        <a:solidFill>
                          <a:srgbClr val="111111"/>
                        </a:solidFill>
                        <a:latin typeface="Cambria Math" panose="02040503050406030204" pitchFamily="18" charset="0"/>
                      </a:rPr>
                      <m:t> </m:t>
                    </m:r>
                    <m:r>
                      <a:rPr lang="pt-BR" sz="2000" i="1">
                        <a:solidFill>
                          <a:srgbClr val="111111"/>
                        </a:solidFill>
                        <a:latin typeface="Cambria Math" panose="02040503050406030204" pitchFamily="18" charset="0"/>
                      </a:rPr>
                      <m:t>𝑆</m:t>
                    </m:r>
                    <m:r>
                      <a:rPr lang="pt-BR" sz="2000" i="1">
                        <a:solidFill>
                          <a:srgbClr val="111111"/>
                        </a:solidFill>
                        <a:latin typeface="Cambria Math" panose="02040503050406030204" pitchFamily="18" charset="0"/>
                      </a:rPr>
                      <m:t>(</m:t>
                    </m:r>
                    <m:r>
                      <a:rPr lang="pt-BR" sz="2000" i="1">
                        <a:solidFill>
                          <a:srgbClr val="111111"/>
                        </a:solidFill>
                        <a:latin typeface="Cambria Math" panose="02040503050406030204" pitchFamily="18" charset="0"/>
                      </a:rPr>
                      <m:t>𝑅</m:t>
                    </m:r>
                    <m:r>
                      <a:rPr lang="pt-BR" sz="2000" i="1">
                        <a:solidFill>
                          <a:srgbClr val="111111"/>
                        </a:solidFill>
                        <a:latin typeface="Cambria Math" panose="02040503050406030204" pitchFamily="18" charset="0"/>
                      </a:rPr>
                      <m:t>), </m:t>
                    </m:r>
                    <m:sSub>
                      <m:sSubPr>
                        <m:ctrlPr>
                          <a:rPr lang="pt-BR" sz="2000" i="1" smtClean="0">
                            <a:solidFill>
                              <a:srgbClr val="111111"/>
                            </a:solidFill>
                            <a:latin typeface="Cambria Math" panose="02040503050406030204" pitchFamily="18" charset="0"/>
                          </a:rPr>
                        </m:ctrlPr>
                      </m:sSubPr>
                      <m:e>
                        <m:r>
                          <a:rPr lang="pt-BR" sz="2000" i="1" smtClean="0">
                            <a:solidFill>
                              <a:srgbClr val="111111"/>
                            </a:solidFill>
                            <a:latin typeface="Cambria Math" panose="02040503050406030204" pitchFamily="18" charset="0"/>
                          </a:rPr>
                          <m:t>𝑃</m:t>
                        </m:r>
                      </m:e>
                      <m:sub>
                        <m:r>
                          <a:rPr lang="pt-BR" sz="2000" i="1" smtClean="0">
                            <a:solidFill>
                              <a:srgbClr val="111111"/>
                            </a:solidFill>
                            <a:latin typeface="Cambria Math" panose="02040503050406030204" pitchFamily="18" charset="0"/>
                          </a:rPr>
                          <m:t>𝑑𝑖𝑟</m:t>
                        </m:r>
                      </m:sub>
                    </m:sSub>
                    <m:r>
                      <a:rPr lang="pt-BR" sz="2000" i="1">
                        <a:solidFill>
                          <a:srgbClr val="111111"/>
                        </a:solidFill>
                        <a:latin typeface="Cambria Math" panose="02040503050406030204" pitchFamily="18" charset="0"/>
                      </a:rPr>
                      <m:t>(</m:t>
                    </m:r>
                    <m:r>
                      <a:rPr lang="pt-BR" sz="2000" i="1">
                        <a:solidFill>
                          <a:srgbClr val="111111"/>
                        </a:solidFill>
                        <a:latin typeface="Cambria Math" panose="02040503050406030204" pitchFamily="18" charset="0"/>
                      </a:rPr>
                      <m:t>𝑘</m:t>
                    </m:r>
                    <m:r>
                      <a:rPr lang="pt-BR" sz="2000" i="1">
                        <a:solidFill>
                          <a:srgbClr val="111111"/>
                        </a:solidFill>
                        <a:latin typeface="Cambria Math" panose="02040503050406030204" pitchFamily="18" charset="0"/>
                      </a:rPr>
                      <m:t>)</m:t>
                    </m:r>
                  </m:oMath>
                </a14:m>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crossover </a:t>
                </a:r>
                <a14:m>
                  <m:oMath xmlns:m="http://schemas.openxmlformats.org/officeDocument/2006/math">
                    <m:sSub>
                      <m:sSubPr>
                        <m:ctrlPr>
                          <a:rPr lang="en-US" sz="2000" i="1" smtClean="0">
                            <a:solidFill>
                              <a:srgbClr val="111111"/>
                            </a:solidFill>
                            <a:latin typeface="Cambria Math" panose="02040503050406030204" pitchFamily="18" charset="0"/>
                          </a:rPr>
                        </m:ctrlPr>
                      </m:sSubPr>
                      <m:e>
                        <m:r>
                          <a:rPr lang="en-US" sz="2000" i="1" smtClean="0">
                            <a:solidFill>
                              <a:srgbClr val="111111"/>
                            </a:solidFill>
                            <a:latin typeface="Cambria Math" panose="02040503050406030204" pitchFamily="18" charset="0"/>
                          </a:rPr>
                          <m:t>𝑘</m:t>
                        </m:r>
                      </m:e>
                      <m:sub>
                        <m:r>
                          <a:rPr lang="en-US" sz="2000" i="1" smtClean="0">
                            <a:solidFill>
                              <a:srgbClr val="111111"/>
                            </a:solidFill>
                            <a:latin typeface="Cambria Math" panose="02040503050406030204" pitchFamily="18" charset="0"/>
                          </a:rPr>
                          <m:t>×</m:t>
                        </m:r>
                      </m:sub>
                    </m:sSub>
                    <m:r>
                      <a:rPr lang="en-US" sz="2000" i="1" smtClean="0">
                        <a:solidFill>
                          <a:srgbClr val="111111"/>
                        </a:solidFill>
                        <a:latin typeface="Cambria Math" panose="02040503050406030204" pitchFamily="18" charset="0"/>
                      </a:rPr>
                      <m:t> </m:t>
                    </m:r>
                    <m:r>
                      <a:rPr lang="en-US" sz="2000" i="1">
                        <a:solidFill>
                          <a:srgbClr val="111111"/>
                        </a:solidFill>
                        <a:latin typeface="Cambria Math" panose="02040503050406030204" pitchFamily="18" charset="0"/>
                      </a:rPr>
                      <m:t>(</m:t>
                    </m:r>
                    <m:r>
                      <a:rPr lang="el-GR" sz="2000" i="1">
                        <a:solidFill>
                          <a:srgbClr val="111111"/>
                        </a:solidFill>
                        <a:latin typeface="Cambria Math" panose="02040503050406030204" pitchFamily="18" charset="0"/>
                      </a:rPr>
                      <m:t>𝜆</m:t>
                    </m:r>
                    <m:r>
                      <a:rPr lang="el-GR" sz="2000" i="1">
                        <a:solidFill>
                          <a:srgbClr val="111111"/>
                        </a:solidFill>
                        <a:latin typeface="Cambria Math" panose="02040503050406030204" pitchFamily="18" charset="0"/>
                      </a:rPr>
                      <m:t>)</m:t>
                    </m:r>
                  </m:oMath>
                </a14:m>
                <a:endParaRPr lang="el-GR"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1" name="TextBox 10">
                <a:extLst>
                  <a:ext uri="{FF2B5EF4-FFF2-40B4-BE49-F238E27FC236}">
                    <a16:creationId xmlns:a16="http://schemas.microsoft.com/office/drawing/2014/main" id="{CC62CE1A-F501-4CC2-A0A6-1DE5CAC2924E}"/>
                  </a:ext>
                </a:extLst>
              </p:cNvPr>
              <p:cNvSpPr txBox="1">
                <a:spLocks noRot="1" noChangeAspect="1" noMove="1" noResize="1" noEditPoints="1" noAdjustHandles="1" noChangeArrowheads="1" noChangeShapeType="1" noTextEdit="1"/>
              </p:cNvSpPr>
              <p:nvPr/>
            </p:nvSpPr>
            <p:spPr>
              <a:xfrm>
                <a:off x="883920" y="2435115"/>
                <a:ext cx="6187440" cy="2811860"/>
              </a:xfrm>
              <a:prstGeom prst="rect">
                <a:avLst/>
              </a:prstGeom>
              <a:blipFill>
                <a:blip r:embed="rId3"/>
                <a:stretch>
                  <a:fillRect l="-985" b="-2814"/>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AB083487-6783-461C-BC4F-3C577D1C1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791" y="1976046"/>
            <a:ext cx="3743409" cy="332747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6A7ECA-DCCB-43AC-9B00-078BFA686CFF}"/>
                  </a:ext>
                </a:extLst>
              </p:cNvPr>
              <p:cNvSpPr txBox="1"/>
              <p:nvPr/>
            </p:nvSpPr>
            <p:spPr>
              <a:xfrm>
                <a:off x="6446520" y="5303519"/>
                <a:ext cx="618744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rgbClr val="111111"/>
                              </a:solidFill>
                              <a:latin typeface="Cambria Math" panose="02040503050406030204" pitchFamily="18" charset="0"/>
                            </a:rPr>
                          </m:ctrlPr>
                        </m:sSubPr>
                        <m:e>
                          <m:r>
                            <a:rPr lang="en-US" sz="2000" b="0" i="1" smtClean="0">
                              <a:solidFill>
                                <a:srgbClr val="111111"/>
                              </a:solidFill>
                              <a:latin typeface="Cambria Math" panose="02040503050406030204" pitchFamily="18" charset="0"/>
                            </a:rPr>
                            <m:t>𝑀</m:t>
                          </m:r>
                        </m:e>
                        <m:sub>
                          <m:r>
                            <a:rPr lang="en-US" sz="2000" b="0" i="1" smtClean="0">
                              <a:solidFill>
                                <a:srgbClr val="111111"/>
                              </a:solidFill>
                              <a:latin typeface="Cambria Math" panose="02040503050406030204" pitchFamily="18" charset="0"/>
                            </a:rPr>
                            <m:t>𝐴</m:t>
                          </m:r>
                        </m:sub>
                      </m:sSub>
                      <m:r>
                        <a:rPr lang="en-US" sz="2000" b="0" i="1" smtClean="0">
                          <a:solidFill>
                            <a:srgbClr val="111111"/>
                          </a:solidFill>
                          <a:latin typeface="Cambria Math" panose="02040503050406030204" pitchFamily="18" charset="0"/>
                        </a:rPr>
                        <m:t>=0.8,</m:t>
                      </m:r>
                      <m:sSub>
                        <m:sSubPr>
                          <m:ctrlPr>
                            <a:rPr lang="en-US" sz="2000" i="1">
                              <a:solidFill>
                                <a:srgbClr val="111111"/>
                              </a:solidFill>
                              <a:latin typeface="Cambria Math" panose="02040503050406030204" pitchFamily="18" charset="0"/>
                            </a:rPr>
                          </m:ctrlPr>
                        </m:sSubPr>
                        <m:e>
                          <m:r>
                            <a:rPr lang="en-US" sz="2000" i="1">
                              <a:solidFill>
                                <a:srgbClr val="111111"/>
                              </a:solidFill>
                              <a:latin typeface="Cambria Math" panose="02040503050406030204" pitchFamily="18" charset="0"/>
                            </a:rPr>
                            <m:t>𝑀</m:t>
                          </m:r>
                        </m:e>
                        <m:sub>
                          <m:r>
                            <a:rPr lang="en-US" sz="2000" b="0" i="1" smtClean="0">
                              <a:solidFill>
                                <a:srgbClr val="111111"/>
                              </a:solidFill>
                              <a:latin typeface="Cambria Math" panose="02040503050406030204" pitchFamily="18" charset="0"/>
                            </a:rPr>
                            <m:t>𝑆</m:t>
                          </m:r>
                        </m:sub>
                      </m:sSub>
                      <m:r>
                        <a:rPr lang="en-US" sz="2000" i="1">
                          <a:solidFill>
                            <a:srgbClr val="111111"/>
                          </a:solidFill>
                          <a:latin typeface="Cambria Math" panose="02040503050406030204" pitchFamily="18" charset="0"/>
                        </a:rPr>
                        <m:t>=</m:t>
                      </m:r>
                      <m:r>
                        <a:rPr lang="en-US" sz="2000" b="0" i="1" smtClean="0">
                          <a:solidFill>
                            <a:srgbClr val="111111"/>
                          </a:solidFill>
                          <a:latin typeface="Cambria Math" panose="02040503050406030204" pitchFamily="18" charset="0"/>
                        </a:rPr>
                        <m:t>1.0</m:t>
                      </m:r>
                    </m:oMath>
                  </m:oMathPara>
                </a14:m>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5" name="TextBox 4">
                <a:extLst>
                  <a:ext uri="{FF2B5EF4-FFF2-40B4-BE49-F238E27FC236}">
                    <a16:creationId xmlns:a16="http://schemas.microsoft.com/office/drawing/2014/main" id="{8B6A7ECA-DCCB-43AC-9B00-078BFA686CFF}"/>
                  </a:ext>
                </a:extLst>
              </p:cNvPr>
              <p:cNvSpPr txBox="1">
                <a:spLocks noRot="1" noChangeAspect="1" noMove="1" noResize="1" noEditPoints="1" noAdjustHandles="1" noChangeArrowheads="1" noChangeShapeType="1" noTextEdit="1"/>
              </p:cNvSpPr>
              <p:nvPr/>
            </p:nvSpPr>
            <p:spPr>
              <a:xfrm>
                <a:off x="6446520" y="5303519"/>
                <a:ext cx="6187440" cy="40011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4734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1A66F-DAB8-4AAF-A934-B27F55E5E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7286"/>
            <a:ext cx="12192000" cy="3483428"/>
          </a:xfrm>
          <a:prstGeom prst="rect">
            <a:avLst/>
          </a:prstGeom>
        </p:spPr>
      </p:pic>
      <p:sp>
        <p:nvSpPr>
          <p:cNvPr id="4" name="Title 1">
            <a:extLst>
              <a:ext uri="{FF2B5EF4-FFF2-40B4-BE49-F238E27FC236}">
                <a16:creationId xmlns:a16="http://schemas.microsoft.com/office/drawing/2014/main" id="{2FAFAECE-7C27-423E-BDFA-C5B700FCD8C0}"/>
              </a:ext>
            </a:extLst>
          </p:cNvPr>
          <p:cNvSpPr txBox="1">
            <a:spLocks/>
          </p:cNvSpPr>
          <p:nvPr/>
        </p:nvSpPr>
        <p:spPr>
          <a:xfrm>
            <a:off x="335280" y="591661"/>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MU Serif" panose="02000603000000000000" pitchFamily="2" charset="0"/>
                <a:ea typeface="CMU Serif" panose="02000603000000000000" pitchFamily="2" charset="0"/>
                <a:cs typeface="CMU Serif" panose="02000603000000000000" pitchFamily="2" charset="0"/>
              </a:rPr>
              <a:t>Stokes Parameters of the Synthetic Magnetic Field</a:t>
            </a:r>
          </a:p>
        </p:txBody>
      </p:sp>
    </p:spTree>
    <p:extLst>
      <p:ext uri="{BB962C8B-B14F-4D97-AF65-F5344CB8AC3E}">
        <p14:creationId xmlns:p14="http://schemas.microsoft.com/office/powerpoint/2010/main" val="415102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1" y="294508"/>
            <a:ext cx="12192000" cy="646331"/>
          </a:xfrm>
          <a:prstGeom prst="rect">
            <a:avLst/>
          </a:prstGeom>
          <a:noFill/>
        </p:spPr>
        <p:txBody>
          <a:bodyPr wrap="square">
            <a:spAutoFit/>
          </a:body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People already </a:t>
            </a:r>
            <a:r>
              <a:rPr lang="en-US" sz="3600" dirty="0" err="1">
                <a:latin typeface="CMU Serif" panose="02000603000000000000" pitchFamily="2" charset="0"/>
                <a:ea typeface="CMU Serif" panose="02000603000000000000" pitchFamily="2" charset="0"/>
                <a:cs typeface="CMU Serif" panose="02000603000000000000" pitchFamily="2" charset="0"/>
              </a:rPr>
              <a:t>studing</a:t>
            </a:r>
            <a:r>
              <a:rPr lang="en-US" sz="3600" dirty="0">
                <a:latin typeface="CMU Serif" panose="02000603000000000000" pitchFamily="2" charset="0"/>
                <a:ea typeface="CMU Serif" panose="02000603000000000000" pitchFamily="2" charset="0"/>
                <a:cs typeface="CMU Serif" panose="02000603000000000000" pitchFamily="2" charset="0"/>
              </a:rPr>
              <a:t> the following </a:t>
            </a:r>
          </a:p>
        </p:txBody>
      </p:sp>
      <p:sp>
        <p:nvSpPr>
          <p:cNvPr id="3" name="TextBox 2">
            <a:extLst>
              <a:ext uri="{FF2B5EF4-FFF2-40B4-BE49-F238E27FC236}">
                <a16:creationId xmlns:a16="http://schemas.microsoft.com/office/drawing/2014/main" id="{C4EF2930-DCD9-4B57-9C7D-7315A89D7FC9}"/>
              </a:ext>
            </a:extLst>
          </p:cNvPr>
          <p:cNvSpPr txBox="1"/>
          <p:nvPr/>
        </p:nvSpPr>
        <p:spPr>
          <a:xfrm>
            <a:off x="675861" y="1465544"/>
            <a:ext cx="10744200" cy="4658519"/>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There are already experts who build their carrier based on the analysis of turbulence.</a:t>
            </a: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For example, Marijke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Haverkorn</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argued … In faraday screen, the injection range of turbulence is 10pc; but this is not so, since she misidentified what affects the faraday rotation. On faraday rotation is affected not by the magnetic field, but density affects. </a:t>
            </a: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So, if density are clumps associated with H1 regions and others, and they are not going over 10pc, the faraday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spectr</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will also have the spectral break</a:t>
            </a:r>
            <a:r>
              <a:rPr lang="ru-RU"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at 10pc. </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And they introduced the following measures.</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But advantage of measure I introduce, it shows advantages compared to previous measures.</a:t>
            </a:r>
          </a:p>
        </p:txBody>
      </p:sp>
    </p:spTree>
    <p:extLst>
      <p:ext uri="{BB962C8B-B14F-4D97-AF65-F5344CB8AC3E}">
        <p14:creationId xmlns:p14="http://schemas.microsoft.com/office/powerpoint/2010/main" val="504545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mation_ppt">
            <a:hlinkClick r:id="" action="ppaction://media"/>
            <a:extLst>
              <a:ext uri="{FF2B5EF4-FFF2-40B4-BE49-F238E27FC236}">
                <a16:creationId xmlns:a16="http://schemas.microsoft.com/office/drawing/2014/main" id="{688703DE-DFA8-41B8-B44C-33528695C0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7055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C969E7-435F-4E89-A254-EE7852BA6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68" y="33086"/>
            <a:ext cx="8589664" cy="6858000"/>
          </a:xfrm>
          <a:prstGeom prst="rect">
            <a:avLst/>
          </a:prstGeom>
        </p:spPr>
      </p:pic>
    </p:spTree>
    <p:extLst>
      <p:ext uri="{BB962C8B-B14F-4D97-AF65-F5344CB8AC3E}">
        <p14:creationId xmlns:p14="http://schemas.microsoft.com/office/powerpoint/2010/main" val="1635875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167640" y="356567"/>
            <a:ext cx="11856720"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CMU Serif" panose="02000603000000000000" pitchFamily="2" charset="0"/>
                <a:ea typeface="CMU Serif" panose="02000603000000000000" pitchFamily="2" charset="0"/>
                <a:cs typeface="CMU Serif" panose="02000603000000000000" pitchFamily="2" charset="0"/>
              </a:rPr>
              <a:t>Four complementary measures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D722F7-5C77-4D19-9DFC-26DC8A4549CD}"/>
                  </a:ext>
                </a:extLst>
              </p:cNvPr>
              <p:cNvSpPr txBox="1"/>
              <p:nvPr/>
            </p:nvSpPr>
            <p:spPr>
              <a:xfrm>
                <a:off x="1905000" y="1910619"/>
                <a:ext cx="7223760" cy="25604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latin typeface="CMU Serif" panose="02000603000000000000" pitchFamily="2" charset="0"/>
                    <a:ea typeface="CMU Serif" panose="02000603000000000000" pitchFamily="2" charset="0"/>
                    <a:cs typeface="CMU Serif" panose="02000603000000000000" pitchFamily="2" charset="0"/>
                  </a:rPr>
                  <a:t>Polarization Frequency Analysis (PFA): </a:t>
                </a:r>
                <a14:m>
                  <m:oMath xmlns:m="http://schemas.openxmlformats.org/officeDocument/2006/math">
                    <m:d>
                      <m:dPr>
                        <m:begChr m:val="⟨"/>
                        <m:endChr m:val="⟩"/>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𝜆</m:t>
                                </m:r>
                              </m:e>
                            </m:d>
                            <m:r>
                              <a:rPr lang="en-US" sz="2400" i="1">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2</m:t>
                            </m:r>
                          </m:sup>
                        </m:sSup>
                      </m:e>
                    </m:d>
                  </m:oMath>
                </a14:m>
                <a:endParaRPr lang="en-US" sz="2400" dirty="0">
                  <a:latin typeface="CMU Serif" panose="02000603000000000000" pitchFamily="2" charset="0"/>
                  <a:ea typeface="CMU Serif" panose="02000603000000000000" pitchFamily="2" charset="0"/>
                  <a:cs typeface="CMU Serif" panose="02000603000000000000" pitchFamily="2" charset="0"/>
                </a:endParaRPr>
              </a:p>
              <a:p>
                <a:pPr marL="285750" indent="-285750">
                  <a:lnSpc>
                    <a:spcPct val="150000"/>
                  </a:lnSpc>
                  <a:buFont typeface="Arial" panose="020B0604020202020204" pitchFamily="34" charset="0"/>
                  <a:buChar char="•"/>
                </a:pPr>
                <a:r>
                  <a:rPr lang="en-US" sz="2400" dirty="0">
                    <a:latin typeface="CMU Serif" panose="02000603000000000000" pitchFamily="2" charset="0"/>
                    <a:ea typeface="CMU Serif" panose="02000603000000000000" pitchFamily="2" charset="0"/>
                    <a:cs typeface="CMU Serif" panose="02000603000000000000" pitchFamily="2" charset="0"/>
                  </a:rPr>
                  <a:t>Polarization Spatial Analysis (PSA):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2</m:t>
                        </m:r>
                        <m:r>
                          <a:rPr lang="en-US" sz="2400" b="0" i="1" smtClean="0">
                            <a:latin typeface="Cambria Math" panose="02040503050406030204" pitchFamily="18" charset="0"/>
                          </a:rPr>
                          <m:t>𝐷</m:t>
                        </m:r>
                      </m:sub>
                    </m:sSub>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rPr>
                      <m:t>)</m:t>
                    </m:r>
                  </m:oMath>
                </a14:m>
                <a:endParaRPr lang="en-US" sz="2400" dirty="0">
                  <a:latin typeface="CMU Serif" panose="02000603000000000000" pitchFamily="2" charset="0"/>
                  <a:ea typeface="CMU Serif" panose="02000603000000000000" pitchFamily="2" charset="0"/>
                  <a:cs typeface="CMU Serif" panose="02000603000000000000" pitchFamily="2" charset="0"/>
                </a:endParaRPr>
              </a:p>
              <a:p>
                <a:pPr marL="285750" indent="-285750">
                  <a:lnSpc>
                    <a:spcPct val="150000"/>
                  </a:lnSpc>
                  <a:buFont typeface="Arial" panose="020B0604020202020204" pitchFamily="34" charset="0"/>
                  <a:buChar char="•"/>
                </a:pPr>
                <a:r>
                  <a:rPr lang="en-US" sz="2400" dirty="0">
                    <a:latin typeface="CMU Serif" panose="02000603000000000000" pitchFamily="2" charset="0"/>
                    <a:ea typeface="CMU Serif" panose="02000603000000000000" pitchFamily="2" charset="0"/>
                    <a:cs typeface="CMU Serif" panose="02000603000000000000" pitchFamily="2" charset="0"/>
                  </a:rPr>
                  <a:t>Derivative: PSA of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𝑑𝑃</m:t>
                        </m:r>
                      </m:num>
                      <m:den>
                        <m:r>
                          <a:rPr lang="en-US" sz="2400" b="0" i="1" smtClean="0">
                            <a:latin typeface="Cambria Math" panose="02040503050406030204" pitchFamily="18" charset="0"/>
                          </a:rPr>
                          <m:t>𝑑</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𝜆</m:t>
                            </m:r>
                          </m:e>
                          <m:sup>
                            <m:r>
                              <a:rPr lang="en-US" sz="2400" b="0" i="1" smtClean="0">
                                <a:latin typeface="Cambria Math" panose="02040503050406030204" pitchFamily="18" charset="0"/>
                              </a:rPr>
                              <m:t>2</m:t>
                            </m:r>
                          </m:sup>
                        </m:sSup>
                      </m:den>
                    </m:f>
                  </m:oMath>
                </a14:m>
                <a:endParaRPr lang="en-US" sz="2400" dirty="0">
                  <a:latin typeface="CMU Serif" panose="02000603000000000000" pitchFamily="2" charset="0"/>
                  <a:ea typeface="CMU Serif" panose="02000603000000000000" pitchFamily="2" charset="0"/>
                  <a:cs typeface="CMU Serif" panose="02000603000000000000" pitchFamily="2" charset="0"/>
                </a:endParaRPr>
              </a:p>
              <a:p>
                <a:pPr marL="285750" indent="-285750">
                  <a:lnSpc>
                    <a:spcPct val="150000"/>
                  </a:lnSpc>
                  <a:buFont typeface="Arial" panose="020B0604020202020204" pitchFamily="34" charset="0"/>
                  <a:buChar char="•"/>
                </a:pPr>
                <a:r>
                  <a:rPr lang="en-US" sz="2400" b="1" dirty="0">
                    <a:latin typeface="CMU Serif" panose="02000603000000000000" pitchFamily="2" charset="0"/>
                    <a:ea typeface="CMU Serif" panose="02000603000000000000" pitchFamily="2" charset="0"/>
                    <a:cs typeface="CMU Serif" panose="02000603000000000000" pitchFamily="2" charset="0"/>
                  </a:rPr>
                  <a:t>Directional spectrum:</a:t>
                </a:r>
              </a:p>
            </p:txBody>
          </p:sp>
        </mc:Choice>
        <mc:Fallback xmlns="">
          <p:sp>
            <p:nvSpPr>
              <p:cNvPr id="4" name="TextBox 3">
                <a:extLst>
                  <a:ext uri="{FF2B5EF4-FFF2-40B4-BE49-F238E27FC236}">
                    <a16:creationId xmlns:a16="http://schemas.microsoft.com/office/drawing/2014/main" id="{74D722F7-5C77-4D19-9DFC-26DC8A4549CD}"/>
                  </a:ext>
                </a:extLst>
              </p:cNvPr>
              <p:cNvSpPr txBox="1">
                <a:spLocks noRot="1" noChangeAspect="1" noMove="1" noResize="1" noEditPoints="1" noAdjustHandles="1" noChangeArrowheads="1" noChangeShapeType="1" noTextEdit="1"/>
              </p:cNvSpPr>
              <p:nvPr/>
            </p:nvSpPr>
            <p:spPr>
              <a:xfrm>
                <a:off x="1905000" y="1910619"/>
                <a:ext cx="7223760" cy="2560445"/>
              </a:xfrm>
              <a:prstGeom prst="rect">
                <a:avLst/>
              </a:prstGeom>
              <a:blipFill>
                <a:blip r:embed="rId3"/>
                <a:stretch>
                  <a:fillRect l="-1181" b="-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FF24CB-5FF4-4018-BC45-C0CAD52C1640}"/>
                  </a:ext>
                </a:extLst>
              </p:cNvPr>
              <p:cNvSpPr txBox="1"/>
              <p:nvPr/>
            </p:nvSpPr>
            <p:spPr>
              <a:xfrm>
                <a:off x="5708946" y="4016072"/>
                <a:ext cx="5803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𝑑𝑖𝑟</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𝑘</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m:rPr>
                              <m:sty m:val="p"/>
                            </m:rPr>
                            <a:rPr lang="en-US" sz="2400" b="0" i="0" smtClean="0">
                              <a:latin typeface="Cambria Math" panose="02040503050406030204" pitchFamily="18" charset="0"/>
                            </a:rPr>
                            <m:t>FFT</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cos</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𝜒</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m:t>
                          </m:r>
                          <m:r>
                            <m:rPr>
                              <m:sty m:val="p"/>
                            </m:rPr>
                            <a:rPr lang="en-US" sz="2400" b="0" i="0" smtClean="0">
                              <a:latin typeface="Cambria Math" panose="02040503050406030204" pitchFamily="18" charset="0"/>
                            </a:rPr>
                            <m:t>FFT</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sin</m:t>
                          </m:r>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𝜒</m:t>
                          </m:r>
                          <m:r>
                            <a:rPr lang="en-US" sz="2400" b="0" i="1" smtClean="0">
                              <a:latin typeface="Cambria Math" panose="02040503050406030204" pitchFamily="18" charset="0"/>
                              <a:ea typeface="Cambria Math" panose="02040503050406030204" pitchFamily="18" charset="0"/>
                            </a:rPr>
                            <m:t>)|</m:t>
                          </m:r>
                        </m:e>
                        <m:sup>
                          <m:r>
                            <a:rPr lang="en-US" sz="2400" b="0" i="1" smtClean="0">
                              <a:latin typeface="Cambria Math" panose="02040503050406030204" pitchFamily="18" charset="0"/>
                            </a:rPr>
                            <m:t>2</m:t>
                          </m:r>
                        </m:sup>
                      </m:sSup>
                    </m:oMath>
                  </m:oMathPara>
                </a14:m>
                <a:endParaRPr lang="en-US" sz="24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7" name="TextBox 6">
                <a:extLst>
                  <a:ext uri="{FF2B5EF4-FFF2-40B4-BE49-F238E27FC236}">
                    <a16:creationId xmlns:a16="http://schemas.microsoft.com/office/drawing/2014/main" id="{D5FF24CB-5FF4-4018-BC45-C0CAD52C1640}"/>
                  </a:ext>
                </a:extLst>
              </p:cNvPr>
              <p:cNvSpPr txBox="1">
                <a:spLocks noRot="1" noChangeAspect="1" noMove="1" noResize="1" noEditPoints="1" noAdjustHandles="1" noChangeArrowheads="1" noChangeShapeType="1" noTextEdit="1"/>
              </p:cNvSpPr>
              <p:nvPr/>
            </p:nvSpPr>
            <p:spPr>
              <a:xfrm>
                <a:off x="5708946" y="4016072"/>
                <a:ext cx="5803576" cy="369332"/>
              </a:xfrm>
              <a:prstGeom prst="rect">
                <a:avLst/>
              </a:prstGeom>
              <a:blipFill>
                <a:blip r:embed="rId4"/>
                <a:stretch>
                  <a:fillRect l="-735" b="-3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3C1475F-8E40-4F55-AA0E-22A434F52AC3}"/>
              </a:ext>
            </a:extLst>
          </p:cNvPr>
          <p:cNvSpPr txBox="1"/>
          <p:nvPr/>
        </p:nvSpPr>
        <p:spPr>
          <a:xfrm>
            <a:off x="543161" y="2694041"/>
            <a:ext cx="6094070" cy="538609"/>
          </a:xfrm>
          <a:prstGeom prst="rect">
            <a:avLst/>
          </a:prstGeom>
          <a:noFill/>
        </p:spPr>
        <p:txBody>
          <a:bodyPr wrap="square">
            <a:spAutoFit/>
          </a:bodyPr>
          <a:lstStyle/>
          <a:p>
            <a:r>
              <a:rPr lang="en-US" sz="2900" dirty="0">
                <a:latin typeface="CMU Serif" panose="02000603000000000000" pitchFamily="2" charset="0"/>
                <a:ea typeface="CMU Serif" panose="02000603000000000000" pitchFamily="2" charset="0"/>
                <a:cs typeface="CMU Serif" panose="02000603000000000000" pitchFamily="2" charset="0"/>
              </a:rPr>
              <a:t>LP16</a:t>
            </a:r>
          </a:p>
        </p:txBody>
      </p:sp>
      <p:sp>
        <p:nvSpPr>
          <p:cNvPr id="10" name="Left Brace 9">
            <a:extLst>
              <a:ext uri="{FF2B5EF4-FFF2-40B4-BE49-F238E27FC236}">
                <a16:creationId xmlns:a16="http://schemas.microsoft.com/office/drawing/2014/main" id="{9711301D-85F7-41D6-AC4E-69303FB4F033}"/>
              </a:ext>
            </a:extLst>
          </p:cNvPr>
          <p:cNvSpPr/>
          <p:nvPr/>
        </p:nvSpPr>
        <p:spPr>
          <a:xfrm>
            <a:off x="1620456" y="2164466"/>
            <a:ext cx="284544" cy="1585731"/>
          </a:xfrm>
          <a:prstGeom prst="leftBrace">
            <a:avLst>
              <a:gd name="adj1" fmla="val 24605"/>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262040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1D97D0-9925-4E11-8FA6-9CB4BCB76608}"/>
              </a:ext>
            </a:extLst>
          </p:cNvPr>
          <p:cNvPicPr>
            <a:picLocks noChangeAspect="1"/>
          </p:cNvPicPr>
          <p:nvPr/>
        </p:nvPicPr>
        <p:blipFill>
          <a:blip r:embed="rId2"/>
          <a:stretch>
            <a:fillRect/>
          </a:stretch>
        </p:blipFill>
        <p:spPr>
          <a:xfrm>
            <a:off x="0" y="1233364"/>
            <a:ext cx="12192000" cy="4391272"/>
          </a:xfrm>
          <a:prstGeom prst="rect">
            <a:avLst/>
          </a:prstGeom>
        </p:spPr>
      </p:pic>
    </p:spTree>
    <p:extLst>
      <p:ext uri="{BB962C8B-B14F-4D97-AF65-F5344CB8AC3E}">
        <p14:creationId xmlns:p14="http://schemas.microsoft.com/office/powerpoint/2010/main" val="2490250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3BC18-78FA-420C-ADCD-305960076AEA}"/>
              </a:ext>
            </a:extLst>
          </p:cNvPr>
          <p:cNvPicPr>
            <a:picLocks noChangeAspect="1"/>
          </p:cNvPicPr>
          <p:nvPr/>
        </p:nvPicPr>
        <p:blipFill>
          <a:blip r:embed="rId2"/>
          <a:stretch>
            <a:fillRect/>
          </a:stretch>
        </p:blipFill>
        <p:spPr>
          <a:xfrm>
            <a:off x="-193041" y="1333764"/>
            <a:ext cx="12555999" cy="4183116"/>
          </a:xfrm>
          <a:prstGeom prst="rect">
            <a:avLst/>
          </a:prstGeom>
        </p:spPr>
      </p:pic>
    </p:spTree>
    <p:extLst>
      <p:ext uri="{BB962C8B-B14F-4D97-AF65-F5344CB8AC3E}">
        <p14:creationId xmlns:p14="http://schemas.microsoft.com/office/powerpoint/2010/main" val="508623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D3C0F-87B2-4315-A9C8-44E195DEF60D}"/>
              </a:ext>
            </a:extLst>
          </p:cNvPr>
          <p:cNvPicPr>
            <a:picLocks noChangeAspect="1"/>
          </p:cNvPicPr>
          <p:nvPr/>
        </p:nvPicPr>
        <p:blipFill>
          <a:blip r:embed="rId2"/>
          <a:stretch>
            <a:fillRect/>
          </a:stretch>
        </p:blipFill>
        <p:spPr>
          <a:xfrm>
            <a:off x="-233680" y="1322429"/>
            <a:ext cx="12694784" cy="4224931"/>
          </a:xfrm>
          <a:prstGeom prst="rect">
            <a:avLst/>
          </a:prstGeom>
        </p:spPr>
      </p:pic>
    </p:spTree>
    <p:extLst>
      <p:ext uri="{BB962C8B-B14F-4D97-AF65-F5344CB8AC3E}">
        <p14:creationId xmlns:p14="http://schemas.microsoft.com/office/powerpoint/2010/main" val="1748624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A29708-E5F1-49DA-848D-9747ED52DAFF}"/>
              </a:ext>
            </a:extLst>
          </p:cNvPr>
          <p:cNvPicPr>
            <a:picLocks noChangeAspect="1"/>
          </p:cNvPicPr>
          <p:nvPr/>
        </p:nvPicPr>
        <p:blipFill>
          <a:blip r:embed="rId2"/>
          <a:stretch>
            <a:fillRect/>
          </a:stretch>
        </p:blipFill>
        <p:spPr>
          <a:xfrm>
            <a:off x="-214624" y="1391921"/>
            <a:ext cx="12731744" cy="4109826"/>
          </a:xfrm>
          <a:prstGeom prst="rect">
            <a:avLst/>
          </a:prstGeom>
        </p:spPr>
      </p:pic>
    </p:spTree>
    <p:extLst>
      <p:ext uri="{BB962C8B-B14F-4D97-AF65-F5344CB8AC3E}">
        <p14:creationId xmlns:p14="http://schemas.microsoft.com/office/powerpoint/2010/main" val="3624538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irectional_spectrum">
            <a:hlinkClick r:id="" action="ppaction://media"/>
            <a:extLst>
              <a:ext uri="{FF2B5EF4-FFF2-40B4-BE49-F238E27FC236}">
                <a16:creationId xmlns:a16="http://schemas.microsoft.com/office/drawing/2014/main" id="{F1F1CBD9-9ED1-4646-BE33-83E1134AA90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16045"/>
            <a:ext cx="12192000" cy="64389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E909342-587E-4AE9-87F8-CB404BC03530}"/>
                  </a:ext>
                </a:extLst>
              </p:cNvPr>
              <p:cNvSpPr txBox="1"/>
              <p:nvPr/>
            </p:nvSpPr>
            <p:spPr>
              <a:xfrm>
                <a:off x="9861112" y="35930"/>
                <a:ext cx="2187907" cy="536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𝑚</m:t>
                          </m:r>
                        </m:e>
                        <m:sub>
                          <m:r>
                            <a:rPr lang="en-US" sz="3200" b="0" i="1" smtClean="0">
                              <a:latin typeface="Cambria Math" panose="02040503050406030204" pitchFamily="18" charset="0"/>
                              <a:ea typeface="Cambria Math" panose="02040503050406030204" pitchFamily="18" charset="0"/>
                            </a:rPr>
                            <m:t>𝜙</m:t>
                          </m:r>
                        </m:sub>
                      </m:sSub>
                      <m:r>
                        <a:rPr lang="en-US" sz="3200" b="0" i="1" smtClean="0">
                          <a:latin typeface="Cambria Math" panose="02040503050406030204" pitchFamily="18" charset="0"/>
                          <a:ea typeface="Cambria Math" panose="02040503050406030204" pitchFamily="18" charset="0"/>
                        </a:rPr>
                        <m:t>=−2/3</m:t>
                      </m:r>
                    </m:oMath>
                  </m:oMathPara>
                </a14:m>
                <a:endParaRPr lang="en-US" sz="3200" dirty="0"/>
              </a:p>
            </p:txBody>
          </p:sp>
        </mc:Choice>
        <mc:Fallback xmlns="">
          <p:sp>
            <p:nvSpPr>
              <p:cNvPr id="6" name="TextBox 5">
                <a:extLst>
                  <a:ext uri="{FF2B5EF4-FFF2-40B4-BE49-F238E27FC236}">
                    <a16:creationId xmlns:a16="http://schemas.microsoft.com/office/drawing/2014/main" id="{AE909342-587E-4AE9-87F8-CB404BC03530}"/>
                  </a:ext>
                </a:extLst>
              </p:cNvPr>
              <p:cNvSpPr txBox="1">
                <a:spLocks noRot="1" noChangeAspect="1" noMove="1" noResize="1" noEditPoints="1" noAdjustHandles="1" noChangeArrowheads="1" noChangeShapeType="1" noTextEdit="1"/>
              </p:cNvSpPr>
              <p:nvPr/>
            </p:nvSpPr>
            <p:spPr>
              <a:xfrm>
                <a:off x="9861112" y="35930"/>
                <a:ext cx="2187907" cy="5362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4F416D-0E0E-4293-A543-5E386010F7B0}"/>
                  </a:ext>
                </a:extLst>
              </p:cNvPr>
              <p:cNvSpPr txBox="1"/>
              <p:nvPr/>
            </p:nvSpPr>
            <p:spPr>
              <a:xfrm>
                <a:off x="3091575" y="5948728"/>
                <a:ext cx="72391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−2/</m:t>
                      </m:r>
                      <m:r>
                        <a:rPr lang="en-US" sz="2200" b="0" i="1" smtClean="0">
                          <a:latin typeface="Cambria Math" panose="02040503050406030204" pitchFamily="18" charset="0"/>
                        </a:rPr>
                        <m:t>𝐿</m:t>
                      </m:r>
                    </m:oMath>
                  </m:oMathPara>
                </a14:m>
                <a:endParaRPr lang="en-US" sz="2200" dirty="0"/>
              </a:p>
            </p:txBody>
          </p:sp>
        </mc:Choice>
        <mc:Fallback xmlns="">
          <p:sp>
            <p:nvSpPr>
              <p:cNvPr id="7" name="TextBox 6">
                <a:extLst>
                  <a:ext uri="{FF2B5EF4-FFF2-40B4-BE49-F238E27FC236}">
                    <a16:creationId xmlns:a16="http://schemas.microsoft.com/office/drawing/2014/main" id="{2C4F416D-0E0E-4293-A543-5E386010F7B0}"/>
                  </a:ext>
                </a:extLst>
              </p:cNvPr>
              <p:cNvSpPr txBox="1">
                <a:spLocks noRot="1" noChangeAspect="1" noMove="1" noResize="1" noEditPoints="1" noAdjustHandles="1" noChangeArrowheads="1" noChangeShapeType="1" noTextEdit="1"/>
              </p:cNvSpPr>
              <p:nvPr/>
            </p:nvSpPr>
            <p:spPr>
              <a:xfrm>
                <a:off x="3091575" y="5948728"/>
                <a:ext cx="723916" cy="338554"/>
              </a:xfrm>
              <a:prstGeom prst="rect">
                <a:avLst/>
              </a:prstGeom>
              <a:blipFill>
                <a:blip r:embed="rId6"/>
                <a:stretch>
                  <a:fillRect l="-1681" r="-7563"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A0689F7-A900-4874-8B33-429244EDF06E}"/>
                  </a:ext>
                </a:extLst>
              </p:cNvPr>
              <p:cNvSpPr txBox="1"/>
              <p:nvPr/>
            </p:nvSpPr>
            <p:spPr>
              <a:xfrm rot="16200000">
                <a:off x="-114386" y="2968092"/>
                <a:ext cx="72391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−2/</m:t>
                      </m:r>
                      <m:r>
                        <a:rPr lang="en-US" sz="2200" b="0" i="1" smtClean="0">
                          <a:latin typeface="Cambria Math" panose="02040503050406030204" pitchFamily="18" charset="0"/>
                        </a:rPr>
                        <m:t>𝐿</m:t>
                      </m:r>
                    </m:oMath>
                  </m:oMathPara>
                </a14:m>
                <a:endParaRPr lang="en-US" sz="2200" dirty="0"/>
              </a:p>
            </p:txBody>
          </p:sp>
        </mc:Choice>
        <mc:Fallback xmlns="">
          <p:sp>
            <p:nvSpPr>
              <p:cNvPr id="8" name="TextBox 7">
                <a:extLst>
                  <a:ext uri="{FF2B5EF4-FFF2-40B4-BE49-F238E27FC236}">
                    <a16:creationId xmlns:a16="http://schemas.microsoft.com/office/drawing/2014/main" id="{BA0689F7-A900-4874-8B33-429244EDF06E}"/>
                  </a:ext>
                </a:extLst>
              </p:cNvPr>
              <p:cNvSpPr txBox="1">
                <a:spLocks noRot="1" noChangeAspect="1" noMove="1" noResize="1" noEditPoints="1" noAdjustHandles="1" noChangeArrowheads="1" noChangeShapeType="1" noTextEdit="1"/>
              </p:cNvSpPr>
              <p:nvPr/>
            </p:nvSpPr>
            <p:spPr>
              <a:xfrm rot="16200000">
                <a:off x="-114386" y="2968092"/>
                <a:ext cx="723916" cy="338554"/>
              </a:xfrm>
              <a:prstGeom prst="rect">
                <a:avLst/>
              </a:prstGeom>
              <a:blipFill>
                <a:blip r:embed="rId7"/>
                <a:stretch>
                  <a:fillRect t="-7563" r="-34545" b="-1681"/>
                </a:stretch>
              </a:blipFill>
            </p:spPr>
            <p:txBody>
              <a:bodyPr/>
              <a:lstStyle/>
              <a:p>
                <a:r>
                  <a:rPr lang="en-US">
                    <a:noFill/>
                  </a:rPr>
                  <a:t> </a:t>
                </a:r>
              </a:p>
            </p:txBody>
          </p:sp>
        </mc:Fallback>
      </mc:AlternateContent>
    </p:spTree>
    <p:extLst>
      <p:ext uri="{BB962C8B-B14F-4D97-AF65-F5344CB8AC3E}">
        <p14:creationId xmlns:p14="http://schemas.microsoft.com/office/powerpoint/2010/main" val="409543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5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FF3FA-F679-43CC-BDF9-2B846FCD0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9144"/>
            <a:ext cx="12192000" cy="585216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D0928C7-7EEF-4A6C-900E-EC4C7D475682}"/>
                  </a:ext>
                </a:extLst>
              </p:cNvPr>
              <p:cNvSpPr txBox="1"/>
              <p:nvPr/>
            </p:nvSpPr>
            <p:spPr>
              <a:xfrm>
                <a:off x="5345057" y="276696"/>
                <a:ext cx="2233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𝜆</m:t>
                      </m:r>
                      <m:r>
                        <a:rPr lang="en-US" sz="3200" b="0" i="1" smtClean="0">
                          <a:latin typeface="Cambria Math" panose="02040503050406030204" pitchFamily="18" charset="0"/>
                          <a:ea typeface="Cambria Math" panose="02040503050406030204" pitchFamily="18" charset="0"/>
                        </a:rPr>
                        <m:t>=0, </m:t>
                      </m:r>
                      <m:r>
                        <a:rPr lang="en-US" sz="3200" i="1">
                          <a:latin typeface="Cambria Math" panose="02040503050406030204" pitchFamily="18" charset="0"/>
                          <a:ea typeface="Cambria Math" panose="02040503050406030204" pitchFamily="18" charset="0"/>
                        </a:rPr>
                        <m:t>𝜒</m:t>
                      </m:r>
                      <m:r>
                        <a:rPr lang="en-US" sz="3200" i="1">
                          <a:latin typeface="Cambria Math" panose="02040503050406030204" pitchFamily="18" charset="0"/>
                          <a:ea typeface="Cambria Math" panose="02040503050406030204" pitchFamily="18" charset="0"/>
                        </a:rPr>
                        <m:t>=0</m:t>
                      </m:r>
                    </m:oMath>
                  </m:oMathPara>
                </a14:m>
                <a:endParaRPr lang="en-US" sz="3200" dirty="0"/>
              </a:p>
            </p:txBody>
          </p:sp>
        </mc:Choice>
        <mc:Fallback xmlns="">
          <p:sp>
            <p:nvSpPr>
              <p:cNvPr id="4" name="TextBox 3">
                <a:extLst>
                  <a:ext uri="{FF2B5EF4-FFF2-40B4-BE49-F238E27FC236}">
                    <a16:creationId xmlns:a16="http://schemas.microsoft.com/office/drawing/2014/main" id="{0D0928C7-7EEF-4A6C-900E-EC4C7D475682}"/>
                  </a:ext>
                </a:extLst>
              </p:cNvPr>
              <p:cNvSpPr txBox="1">
                <a:spLocks noRot="1" noChangeAspect="1" noMove="1" noResize="1" noEditPoints="1" noAdjustHandles="1" noChangeArrowheads="1" noChangeShapeType="1" noTextEdit="1"/>
              </p:cNvSpPr>
              <p:nvPr/>
            </p:nvSpPr>
            <p:spPr>
              <a:xfrm>
                <a:off x="5345057" y="276696"/>
                <a:ext cx="2233047"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76794C-98C9-447C-BF43-5D6E140F3444}"/>
                  </a:ext>
                </a:extLst>
              </p:cNvPr>
              <p:cNvSpPr txBox="1"/>
              <p:nvPr/>
            </p:nvSpPr>
            <p:spPr>
              <a:xfrm>
                <a:off x="8599472" y="192907"/>
                <a:ext cx="3437864" cy="536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−3−</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𝑚</m:t>
                          </m:r>
                        </m:e>
                        <m:sub>
                          <m:r>
                            <a:rPr lang="en-US" sz="3200" b="0" i="1" smtClean="0">
                              <a:latin typeface="Cambria Math" panose="02040503050406030204" pitchFamily="18" charset="0"/>
                              <a:ea typeface="Cambria Math" panose="02040503050406030204" pitchFamily="18" charset="0"/>
                            </a:rPr>
                            <m:t>𝜙</m:t>
                          </m:r>
                        </m:sub>
                      </m:sSub>
                      <m:r>
                        <a:rPr lang="en-US" sz="3200" b="0" i="1" smtClean="0">
                          <a:latin typeface="Cambria Math" panose="02040503050406030204" pitchFamily="18" charset="0"/>
                          <a:ea typeface="Cambria Math" panose="02040503050406030204" pitchFamily="18" charset="0"/>
                        </a:rPr>
                        <m:t>=−11/3</m:t>
                      </m:r>
                    </m:oMath>
                  </m:oMathPara>
                </a14:m>
                <a:endParaRPr lang="en-US" sz="3200" dirty="0"/>
              </a:p>
            </p:txBody>
          </p:sp>
        </mc:Choice>
        <mc:Fallback xmlns="">
          <p:sp>
            <p:nvSpPr>
              <p:cNvPr id="5" name="TextBox 4">
                <a:extLst>
                  <a:ext uri="{FF2B5EF4-FFF2-40B4-BE49-F238E27FC236}">
                    <a16:creationId xmlns:a16="http://schemas.microsoft.com/office/drawing/2014/main" id="{4E76794C-98C9-447C-BF43-5D6E140F3444}"/>
                  </a:ext>
                </a:extLst>
              </p:cNvPr>
              <p:cNvSpPr txBox="1">
                <a:spLocks noRot="1" noChangeAspect="1" noMove="1" noResize="1" noEditPoints="1" noAdjustHandles="1" noChangeArrowheads="1" noChangeShapeType="1" noTextEdit="1"/>
              </p:cNvSpPr>
              <p:nvPr/>
            </p:nvSpPr>
            <p:spPr>
              <a:xfrm>
                <a:off x="8599472" y="192907"/>
                <a:ext cx="3437864" cy="536237"/>
              </a:xfrm>
              <a:prstGeom prst="rect">
                <a:avLst/>
              </a:prstGeom>
              <a:blipFill>
                <a:blip r:embed="rId5"/>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F090E07-94A1-499E-8A6E-CFAB113CF962}"/>
              </a:ext>
            </a:extLst>
          </p:cNvPr>
          <p:cNvCxnSpPr>
            <a:cxnSpLocks/>
          </p:cNvCxnSpPr>
          <p:nvPr/>
        </p:nvCxnSpPr>
        <p:spPr>
          <a:xfrm flipV="1">
            <a:off x="11227981" y="1913861"/>
            <a:ext cx="170121" cy="82933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039521F-1CB3-4760-A26F-FEEA1F923A6E}"/>
              </a:ext>
            </a:extLst>
          </p:cNvPr>
          <p:cNvCxnSpPr>
            <a:cxnSpLocks/>
          </p:cNvCxnSpPr>
          <p:nvPr/>
        </p:nvCxnSpPr>
        <p:spPr>
          <a:xfrm flipH="1">
            <a:off x="1180618" y="159211"/>
            <a:ext cx="2647674" cy="3093275"/>
          </a:xfrm>
          <a:prstGeom prst="straightConnector1">
            <a:avLst/>
          </a:prstGeom>
          <a:ln w="50800">
            <a:solidFill>
              <a:schemeClr val="accent1"/>
            </a:solidFill>
            <a:tailEnd type="non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851CEF5-7FBA-45DA-8D7D-DA4CE0E99DB4}"/>
              </a:ext>
            </a:extLst>
          </p:cNvPr>
          <p:cNvPicPr>
            <a:picLocks noChangeAspect="1"/>
          </p:cNvPicPr>
          <p:nvPr/>
        </p:nvPicPr>
        <p:blipFill rotWithShape="1">
          <a:blip r:embed="rId6">
            <a:extLst>
              <a:ext uri="{28A0092B-C50C-407E-A947-70E740481C1C}">
                <a14:useLocalDpi xmlns:a14="http://schemas.microsoft.com/office/drawing/2010/main" val="0"/>
              </a:ext>
            </a:extLst>
          </a:blip>
          <a:srcRect l="8161" t="52255" r="74481" b="16869"/>
          <a:stretch/>
        </p:blipFill>
        <p:spPr>
          <a:xfrm>
            <a:off x="3828292" y="161060"/>
            <a:ext cx="3476732" cy="3267940"/>
          </a:xfrm>
          <a:prstGeom prst="rect">
            <a:avLst/>
          </a:prstGeom>
          <a:ln w="50800">
            <a:solidFill>
              <a:schemeClr val="accent1"/>
            </a:solidFill>
          </a:ln>
        </p:spPr>
      </p:pic>
      <p:sp>
        <p:nvSpPr>
          <p:cNvPr id="13" name="Rectangle 12">
            <a:extLst>
              <a:ext uri="{FF2B5EF4-FFF2-40B4-BE49-F238E27FC236}">
                <a16:creationId xmlns:a16="http://schemas.microsoft.com/office/drawing/2014/main" id="{7D51C8EA-F941-454E-A2F6-A08EBD8CEE5D}"/>
              </a:ext>
            </a:extLst>
          </p:cNvPr>
          <p:cNvSpPr/>
          <p:nvPr/>
        </p:nvSpPr>
        <p:spPr>
          <a:xfrm>
            <a:off x="1180618" y="3252486"/>
            <a:ext cx="1990845" cy="196769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EA915AB-C163-4461-8234-B04DA074F496}"/>
              </a:ext>
            </a:extLst>
          </p:cNvPr>
          <p:cNvCxnSpPr>
            <a:cxnSpLocks/>
          </p:cNvCxnSpPr>
          <p:nvPr/>
        </p:nvCxnSpPr>
        <p:spPr>
          <a:xfrm flipH="1">
            <a:off x="3200905" y="3429000"/>
            <a:ext cx="4104119" cy="1822571"/>
          </a:xfrm>
          <a:prstGeom prst="straightConnector1">
            <a:avLst/>
          </a:prstGeom>
          <a:ln w="50800">
            <a:solidFill>
              <a:schemeClr val="accent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8AD4523-D4D9-4EEE-A8FD-7F016B273929}"/>
              </a:ext>
            </a:extLst>
          </p:cNvPr>
          <p:cNvCxnSpPr>
            <a:cxnSpLocks/>
          </p:cNvCxnSpPr>
          <p:nvPr/>
        </p:nvCxnSpPr>
        <p:spPr>
          <a:xfrm flipV="1">
            <a:off x="6966928" y="3252486"/>
            <a:ext cx="0" cy="829338"/>
          </a:xfrm>
          <a:prstGeom prst="straightConnector1">
            <a:avLst/>
          </a:prstGeom>
          <a:ln w="508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A6900DB-CA52-46F6-8EB8-BC5E27DB7F15}"/>
              </a:ext>
            </a:extLst>
          </p:cNvPr>
          <p:cNvCxnSpPr>
            <a:cxnSpLocks/>
          </p:cNvCxnSpPr>
          <p:nvPr/>
        </p:nvCxnSpPr>
        <p:spPr>
          <a:xfrm>
            <a:off x="3171463" y="522917"/>
            <a:ext cx="854496" cy="0"/>
          </a:xfrm>
          <a:prstGeom prst="straightConnector1">
            <a:avLst/>
          </a:prstGeom>
          <a:ln w="508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1E9107-6BAD-42E9-A0D6-324B2E57AA28}"/>
                  </a:ext>
                </a:extLst>
              </p:cNvPr>
              <p:cNvSpPr txBox="1"/>
              <p:nvPr/>
            </p:nvSpPr>
            <p:spPr>
              <a:xfrm>
                <a:off x="3200905" y="5590919"/>
                <a:ext cx="596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𝐿</m:t>
                      </m:r>
                    </m:oMath>
                  </m:oMathPara>
                </a14:m>
                <a:endParaRPr lang="en-US" dirty="0"/>
              </a:p>
            </p:txBody>
          </p:sp>
        </mc:Choice>
        <mc:Fallback xmlns="">
          <p:sp>
            <p:nvSpPr>
              <p:cNvPr id="2" name="TextBox 1">
                <a:extLst>
                  <a:ext uri="{FF2B5EF4-FFF2-40B4-BE49-F238E27FC236}">
                    <a16:creationId xmlns:a16="http://schemas.microsoft.com/office/drawing/2014/main" id="{B81E9107-6BAD-42E9-A0D6-324B2E57AA28}"/>
                  </a:ext>
                </a:extLst>
              </p:cNvPr>
              <p:cNvSpPr txBox="1">
                <a:spLocks noRot="1" noChangeAspect="1" noMove="1" noResize="1" noEditPoints="1" noAdjustHandles="1" noChangeArrowheads="1" noChangeShapeType="1" noTextEdit="1"/>
              </p:cNvSpPr>
              <p:nvPr/>
            </p:nvSpPr>
            <p:spPr>
              <a:xfrm>
                <a:off x="3200905" y="5590919"/>
                <a:ext cx="596253" cy="276999"/>
              </a:xfrm>
              <a:prstGeom prst="rect">
                <a:avLst/>
              </a:prstGeom>
              <a:blipFill>
                <a:blip r:embed="rId7"/>
                <a:stretch>
                  <a:fillRect l="-1020" t="-2174" r="-918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3A2963C-1019-46D6-9285-36ED771FAC8C}"/>
                  </a:ext>
                </a:extLst>
              </p:cNvPr>
              <p:cNvSpPr txBox="1"/>
              <p:nvPr/>
            </p:nvSpPr>
            <p:spPr>
              <a:xfrm rot="16200000">
                <a:off x="128349" y="2711884"/>
                <a:ext cx="5962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𝐿</m:t>
                      </m:r>
                    </m:oMath>
                  </m:oMathPara>
                </a14:m>
                <a:endParaRPr lang="en-US" dirty="0"/>
              </a:p>
            </p:txBody>
          </p:sp>
        </mc:Choice>
        <mc:Fallback xmlns="">
          <p:sp>
            <p:nvSpPr>
              <p:cNvPr id="16" name="TextBox 15">
                <a:extLst>
                  <a:ext uri="{FF2B5EF4-FFF2-40B4-BE49-F238E27FC236}">
                    <a16:creationId xmlns:a16="http://schemas.microsoft.com/office/drawing/2014/main" id="{23A2963C-1019-46D6-9285-36ED771FAC8C}"/>
                  </a:ext>
                </a:extLst>
              </p:cNvPr>
              <p:cNvSpPr txBox="1">
                <a:spLocks noRot="1" noChangeAspect="1" noMove="1" noResize="1" noEditPoints="1" noAdjustHandles="1" noChangeArrowheads="1" noChangeShapeType="1" noTextEdit="1"/>
              </p:cNvSpPr>
              <p:nvPr/>
            </p:nvSpPr>
            <p:spPr>
              <a:xfrm rot="16200000">
                <a:off x="128349" y="2711884"/>
                <a:ext cx="596253" cy="276999"/>
              </a:xfrm>
              <a:prstGeom prst="rect">
                <a:avLst/>
              </a:prstGeom>
              <a:blipFill>
                <a:blip r:embed="rId8"/>
                <a:stretch>
                  <a:fillRect l="-2174" t="-9278" r="-32609" b="-2062"/>
                </a:stretch>
              </a:blipFill>
            </p:spPr>
            <p:txBody>
              <a:bodyPr/>
              <a:lstStyle/>
              <a:p>
                <a:r>
                  <a:rPr lang="en-US">
                    <a:noFill/>
                  </a:rPr>
                  <a:t> </a:t>
                </a:r>
              </a:p>
            </p:txBody>
          </p:sp>
        </mc:Fallback>
      </mc:AlternateContent>
    </p:spTree>
    <p:extLst>
      <p:ext uri="{BB962C8B-B14F-4D97-AF65-F5344CB8AC3E}">
        <p14:creationId xmlns:p14="http://schemas.microsoft.com/office/powerpoint/2010/main" val="275341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B02D1-6284-4F54-B929-29D2FAB1D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9962"/>
            <a:ext cx="12108829" cy="639803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C53865-286A-4DA3-95A6-B112025D9AFD}"/>
                  </a:ext>
                </a:extLst>
              </p:cNvPr>
              <p:cNvSpPr txBox="1"/>
              <p:nvPr/>
            </p:nvSpPr>
            <p:spPr>
              <a:xfrm>
                <a:off x="8599472" y="192907"/>
                <a:ext cx="3210238" cy="536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−3+</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𝑚</m:t>
                          </m:r>
                        </m:e>
                        <m:sub>
                          <m:r>
                            <a:rPr lang="en-US" sz="3200" b="0" i="1" smtClean="0">
                              <a:latin typeface="Cambria Math" panose="02040503050406030204" pitchFamily="18" charset="0"/>
                              <a:ea typeface="Cambria Math" panose="02040503050406030204" pitchFamily="18" charset="0"/>
                            </a:rPr>
                            <m:t>𝜙</m:t>
                          </m:r>
                        </m:sub>
                      </m:sSub>
                      <m:r>
                        <a:rPr lang="en-US" sz="3200" b="0" i="1" smtClean="0">
                          <a:latin typeface="Cambria Math" panose="02040503050406030204" pitchFamily="18" charset="0"/>
                          <a:ea typeface="Cambria Math" panose="02040503050406030204" pitchFamily="18" charset="0"/>
                        </a:rPr>
                        <m:t>=−7/3</m:t>
                      </m:r>
                    </m:oMath>
                  </m:oMathPara>
                </a14:m>
                <a:endParaRPr lang="en-US" sz="3200" dirty="0"/>
              </a:p>
            </p:txBody>
          </p:sp>
        </mc:Choice>
        <mc:Fallback xmlns="">
          <p:sp>
            <p:nvSpPr>
              <p:cNvPr id="6" name="TextBox 5">
                <a:extLst>
                  <a:ext uri="{FF2B5EF4-FFF2-40B4-BE49-F238E27FC236}">
                    <a16:creationId xmlns:a16="http://schemas.microsoft.com/office/drawing/2014/main" id="{8CC53865-286A-4DA3-95A6-B112025D9AFD}"/>
                  </a:ext>
                </a:extLst>
              </p:cNvPr>
              <p:cNvSpPr txBox="1">
                <a:spLocks noRot="1" noChangeAspect="1" noMove="1" noResize="1" noEditPoints="1" noAdjustHandles="1" noChangeArrowheads="1" noChangeShapeType="1" noTextEdit="1"/>
              </p:cNvSpPr>
              <p:nvPr/>
            </p:nvSpPr>
            <p:spPr>
              <a:xfrm>
                <a:off x="8599472" y="192907"/>
                <a:ext cx="3210238" cy="53623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8093E0-AF65-4C90-8C25-033A81E07BF9}"/>
                  </a:ext>
                </a:extLst>
              </p:cNvPr>
              <p:cNvSpPr txBox="1"/>
              <p:nvPr/>
            </p:nvSpPr>
            <p:spPr>
              <a:xfrm>
                <a:off x="3022001" y="6137572"/>
                <a:ext cx="72391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−2/</m:t>
                      </m:r>
                      <m:r>
                        <a:rPr lang="en-US" sz="2200" b="0" i="1" smtClean="0">
                          <a:latin typeface="Cambria Math" panose="02040503050406030204" pitchFamily="18" charset="0"/>
                        </a:rPr>
                        <m:t>𝐿</m:t>
                      </m:r>
                    </m:oMath>
                  </m:oMathPara>
                </a14:m>
                <a:endParaRPr lang="en-US" sz="2200" dirty="0"/>
              </a:p>
            </p:txBody>
          </p:sp>
        </mc:Choice>
        <mc:Fallback xmlns="">
          <p:sp>
            <p:nvSpPr>
              <p:cNvPr id="4" name="TextBox 3">
                <a:extLst>
                  <a:ext uri="{FF2B5EF4-FFF2-40B4-BE49-F238E27FC236}">
                    <a16:creationId xmlns:a16="http://schemas.microsoft.com/office/drawing/2014/main" id="{988093E0-AF65-4C90-8C25-033A81E07BF9}"/>
                  </a:ext>
                </a:extLst>
              </p:cNvPr>
              <p:cNvSpPr txBox="1">
                <a:spLocks noRot="1" noChangeAspect="1" noMove="1" noResize="1" noEditPoints="1" noAdjustHandles="1" noChangeArrowheads="1" noChangeShapeType="1" noTextEdit="1"/>
              </p:cNvSpPr>
              <p:nvPr/>
            </p:nvSpPr>
            <p:spPr>
              <a:xfrm>
                <a:off x="3022001" y="6137572"/>
                <a:ext cx="723916" cy="338554"/>
              </a:xfrm>
              <a:prstGeom prst="rect">
                <a:avLst/>
              </a:prstGeom>
              <a:blipFill>
                <a:blip r:embed="rId5"/>
                <a:stretch>
                  <a:fillRect l="-1695" r="-8475" b="-3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51C9A5-7BE8-4747-B0FA-91FD7BBC8B9B}"/>
                  </a:ext>
                </a:extLst>
              </p:cNvPr>
              <p:cNvSpPr txBox="1"/>
              <p:nvPr/>
            </p:nvSpPr>
            <p:spPr>
              <a:xfrm rot="16200000">
                <a:off x="-109510" y="3127746"/>
                <a:ext cx="72391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−2/</m:t>
                      </m:r>
                      <m:r>
                        <a:rPr lang="en-US" sz="2200" b="0" i="1" smtClean="0">
                          <a:latin typeface="Cambria Math" panose="02040503050406030204" pitchFamily="18" charset="0"/>
                        </a:rPr>
                        <m:t>𝐿</m:t>
                      </m:r>
                    </m:oMath>
                  </m:oMathPara>
                </a14:m>
                <a:endParaRPr lang="en-US" sz="2200" dirty="0"/>
              </a:p>
            </p:txBody>
          </p:sp>
        </mc:Choice>
        <mc:Fallback xmlns="">
          <p:sp>
            <p:nvSpPr>
              <p:cNvPr id="5" name="TextBox 4">
                <a:extLst>
                  <a:ext uri="{FF2B5EF4-FFF2-40B4-BE49-F238E27FC236}">
                    <a16:creationId xmlns:a16="http://schemas.microsoft.com/office/drawing/2014/main" id="{1651C9A5-7BE8-4747-B0FA-91FD7BBC8B9B}"/>
                  </a:ext>
                </a:extLst>
              </p:cNvPr>
              <p:cNvSpPr txBox="1">
                <a:spLocks noRot="1" noChangeAspect="1" noMove="1" noResize="1" noEditPoints="1" noAdjustHandles="1" noChangeArrowheads="1" noChangeShapeType="1" noTextEdit="1"/>
              </p:cNvSpPr>
              <p:nvPr/>
            </p:nvSpPr>
            <p:spPr>
              <a:xfrm rot="16200000">
                <a:off x="-109510" y="3127746"/>
                <a:ext cx="723916" cy="338554"/>
              </a:xfrm>
              <a:prstGeom prst="rect">
                <a:avLst/>
              </a:prstGeom>
              <a:blipFill>
                <a:blip r:embed="rId6"/>
                <a:stretch>
                  <a:fillRect t="-7563" r="-34545" b="-1681"/>
                </a:stretch>
              </a:blipFill>
            </p:spPr>
            <p:txBody>
              <a:bodyPr/>
              <a:lstStyle/>
              <a:p>
                <a:r>
                  <a:rPr lang="en-US">
                    <a:noFill/>
                  </a:rPr>
                  <a:t> </a:t>
                </a:r>
              </a:p>
            </p:txBody>
          </p:sp>
        </mc:Fallback>
      </mc:AlternateContent>
    </p:spTree>
    <p:extLst>
      <p:ext uri="{BB962C8B-B14F-4D97-AF65-F5344CB8AC3E}">
        <p14:creationId xmlns:p14="http://schemas.microsoft.com/office/powerpoint/2010/main" val="1830786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A0E505-A91E-465F-A452-6698C65E2B1E}"/>
              </a:ext>
            </a:extLst>
          </p:cNvPr>
          <p:cNvSpPr txBox="1"/>
          <p:nvPr/>
        </p:nvSpPr>
        <p:spPr>
          <a:xfrm>
            <a:off x="1" y="294508"/>
            <a:ext cx="12192000" cy="646331"/>
          </a:xfrm>
          <a:prstGeom prst="rect">
            <a:avLst/>
          </a:prstGeom>
          <a:noFill/>
        </p:spPr>
        <p:txBody>
          <a:bodyPr wrap="square">
            <a:spAutoFit/>
          </a:body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People already </a:t>
            </a:r>
            <a:r>
              <a:rPr lang="en-US" sz="3600" dirty="0" err="1">
                <a:latin typeface="CMU Serif" panose="02000603000000000000" pitchFamily="2" charset="0"/>
                <a:ea typeface="CMU Serif" panose="02000603000000000000" pitchFamily="2" charset="0"/>
                <a:cs typeface="CMU Serif" panose="02000603000000000000" pitchFamily="2" charset="0"/>
              </a:rPr>
              <a:t>studing</a:t>
            </a:r>
            <a:r>
              <a:rPr lang="en-US" sz="3600" dirty="0">
                <a:latin typeface="CMU Serif" panose="02000603000000000000" pitchFamily="2" charset="0"/>
                <a:ea typeface="CMU Serif" panose="02000603000000000000" pitchFamily="2" charset="0"/>
                <a:cs typeface="CMU Serif" panose="02000603000000000000" pitchFamily="2" charset="0"/>
              </a:rPr>
              <a:t> the following </a:t>
            </a:r>
          </a:p>
        </p:txBody>
      </p:sp>
      <p:sp>
        <p:nvSpPr>
          <p:cNvPr id="3" name="TextBox 2">
            <a:extLst>
              <a:ext uri="{FF2B5EF4-FFF2-40B4-BE49-F238E27FC236}">
                <a16:creationId xmlns:a16="http://schemas.microsoft.com/office/drawing/2014/main" id="{C4EF2930-DCD9-4B57-9C7D-7315A89D7FC9}"/>
              </a:ext>
            </a:extLst>
          </p:cNvPr>
          <p:cNvSpPr txBox="1"/>
          <p:nvPr/>
        </p:nvSpPr>
        <p:spPr>
          <a:xfrm>
            <a:off x="675861" y="1465544"/>
            <a:ext cx="10744200" cy="4658519"/>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It is important to distinguish: there is one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spectr</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and there is another. And studying them separately is important. But when we start to measure, some measures are mixed. Because, of this it is important to emphasize them and separate.</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So we suggest a new method of separation. So observers could distinguish what is faraday and what is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And we could estimate the transitional range, and regime, when two effects are mixed.</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And the presence of more than one measure allows to more accurately study the separation, and determine what is what. </a:t>
            </a:r>
          </a:p>
        </p:txBody>
      </p:sp>
    </p:spTree>
    <p:extLst>
      <p:ext uri="{BB962C8B-B14F-4D97-AF65-F5344CB8AC3E}">
        <p14:creationId xmlns:p14="http://schemas.microsoft.com/office/powerpoint/2010/main" val="2494279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irectional_spectrum">
            <a:hlinkClick r:id="" action="ppaction://media"/>
            <a:extLst>
              <a:ext uri="{FF2B5EF4-FFF2-40B4-BE49-F238E27FC236}">
                <a16:creationId xmlns:a16="http://schemas.microsoft.com/office/drawing/2014/main" id="{ADD5B88F-8B3D-48A4-B01D-4394D0A7BB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96887"/>
            <a:ext cx="12192000" cy="5864225"/>
          </a:xfrm>
          <a:prstGeom prst="rect">
            <a:avLst/>
          </a:prstGeom>
        </p:spPr>
      </p:pic>
    </p:spTree>
    <p:extLst>
      <p:ext uri="{BB962C8B-B14F-4D97-AF65-F5344CB8AC3E}">
        <p14:creationId xmlns:p14="http://schemas.microsoft.com/office/powerpoint/2010/main" val="310159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E62801-A4AF-4F9C-807C-1E3DAF18DA5E}"/>
              </a:ext>
            </a:extLst>
          </p:cNvPr>
          <p:cNvPicPr>
            <a:picLocks noChangeAspect="1"/>
          </p:cNvPicPr>
          <p:nvPr/>
        </p:nvPicPr>
        <p:blipFill>
          <a:blip r:embed="rId2"/>
          <a:stretch>
            <a:fillRect/>
          </a:stretch>
        </p:blipFill>
        <p:spPr>
          <a:xfrm>
            <a:off x="422418" y="14944"/>
            <a:ext cx="11347163" cy="6828112"/>
          </a:xfrm>
          <a:prstGeom prst="rect">
            <a:avLst/>
          </a:prstGeom>
        </p:spPr>
      </p:pic>
    </p:spTree>
    <p:extLst>
      <p:ext uri="{BB962C8B-B14F-4D97-AF65-F5344CB8AC3E}">
        <p14:creationId xmlns:p14="http://schemas.microsoft.com/office/powerpoint/2010/main" val="490063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3753E-51A7-4A13-AE18-C4C2ADB29205}"/>
              </a:ext>
            </a:extLst>
          </p:cNvPr>
          <p:cNvPicPr>
            <a:picLocks noChangeAspect="1"/>
          </p:cNvPicPr>
          <p:nvPr/>
        </p:nvPicPr>
        <p:blipFill>
          <a:blip r:embed="rId2"/>
          <a:stretch>
            <a:fillRect/>
          </a:stretch>
        </p:blipFill>
        <p:spPr>
          <a:xfrm>
            <a:off x="799641" y="140685"/>
            <a:ext cx="10592718" cy="6576630"/>
          </a:xfrm>
          <a:prstGeom prst="rect">
            <a:avLst/>
          </a:prstGeom>
        </p:spPr>
      </p:pic>
    </p:spTree>
    <p:extLst>
      <p:ext uri="{BB962C8B-B14F-4D97-AF65-F5344CB8AC3E}">
        <p14:creationId xmlns:p14="http://schemas.microsoft.com/office/powerpoint/2010/main" val="192390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5CED3B8-FB59-4CDF-9768-A92F29EA0759}"/>
              </a:ext>
            </a:extLst>
          </p:cNvPr>
          <p:cNvSpPr/>
          <p:nvPr/>
        </p:nvSpPr>
        <p:spPr>
          <a:xfrm>
            <a:off x="101471" y="1912665"/>
            <a:ext cx="4065415" cy="2646720"/>
          </a:xfrm>
          <a:prstGeom prst="roundRect">
            <a:avLst>
              <a:gd name="adj" fmla="val 10058"/>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2EFF6927-345B-4C28-85FC-00B5F9382FFD}"/>
              </a:ext>
            </a:extLst>
          </p:cNvPr>
          <p:cNvSpPr/>
          <p:nvPr/>
        </p:nvSpPr>
        <p:spPr>
          <a:xfrm>
            <a:off x="1615823" y="1227612"/>
            <a:ext cx="4299224" cy="2974631"/>
          </a:xfrm>
          <a:prstGeom prst="roundRect">
            <a:avLst/>
          </a:prstGeom>
          <a:blipFill dpi="0" rotWithShape="1">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78C40F8C-E7FD-4156-9E13-3005C6367F59}"/>
              </a:ext>
            </a:extLst>
          </p:cNvPr>
          <p:cNvSpPr/>
          <p:nvPr/>
        </p:nvSpPr>
        <p:spPr>
          <a:xfrm>
            <a:off x="3027550" y="100420"/>
            <a:ext cx="4299224" cy="2974631"/>
          </a:xfrm>
          <a:prstGeom prst="roundRect">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77D16C58-00C5-4A06-BF4C-E2A8AA2A2E5D}"/>
              </a:ext>
            </a:extLst>
          </p:cNvPr>
          <p:cNvSpPr/>
          <p:nvPr/>
        </p:nvSpPr>
        <p:spPr>
          <a:xfrm>
            <a:off x="7185563" y="741389"/>
            <a:ext cx="4299224" cy="2687611"/>
          </a:xfrm>
          <a:prstGeom prst="round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DB9B3961-133D-49EB-A32B-29A4E23C5CD6}"/>
              </a:ext>
            </a:extLst>
          </p:cNvPr>
          <p:cNvSpPr/>
          <p:nvPr/>
        </p:nvSpPr>
        <p:spPr>
          <a:xfrm>
            <a:off x="970536" y="3901214"/>
            <a:ext cx="4299224" cy="2707104"/>
          </a:xfrm>
          <a:prstGeom prst="roundRect">
            <a:avLst/>
          </a:pr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A9AA104-4EDB-4958-A055-E7E8F2DC2461}"/>
              </a:ext>
            </a:extLst>
          </p:cNvPr>
          <p:cNvSpPr/>
          <p:nvPr/>
        </p:nvSpPr>
        <p:spPr>
          <a:xfrm>
            <a:off x="4019114" y="2248889"/>
            <a:ext cx="4299224" cy="2707104"/>
          </a:xfrm>
          <a:prstGeom prst="roundRect">
            <a:avLst/>
          </a:prstGeom>
          <a:blipFill dpi="0" rotWithShape="1">
            <a:blip r:embed="rId7"/>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D6FC80C-195D-4A53-B9C1-C5B1D433AFF0}"/>
              </a:ext>
            </a:extLst>
          </p:cNvPr>
          <p:cNvSpPr/>
          <p:nvPr/>
        </p:nvSpPr>
        <p:spPr>
          <a:xfrm>
            <a:off x="7037791" y="3716020"/>
            <a:ext cx="4299224" cy="2707104"/>
          </a:xfrm>
          <a:prstGeom prst="roundRect">
            <a:avLst/>
          </a:prstGeom>
          <a:blipFill dpi="0" rotWithShape="1">
            <a:blip r:embed="rId8"/>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84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 grpId="0" animBg="1"/>
      <p:bldP spid="3" grpId="0" animBg="1"/>
      <p:bldP spid="4" grpId="0" animBg="1"/>
      <p:bldP spid="5" grpId="0" animBg="1"/>
      <p:bldP spid="6"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6D3E-3525-4C3C-83EE-F97A2630B694}"/>
              </a:ext>
            </a:extLst>
          </p:cNvPr>
          <p:cNvSpPr txBox="1">
            <a:spLocks/>
          </p:cNvSpPr>
          <p:nvPr/>
        </p:nvSpPr>
        <p:spPr>
          <a:xfrm>
            <a:off x="7290" y="1099661"/>
            <a:ext cx="12184709" cy="100107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MU Serif" panose="02000603000000000000" pitchFamily="2" charset="0"/>
                <a:ea typeface="CMU Serif" panose="02000603000000000000" pitchFamily="2" charset="0"/>
                <a:cs typeface="CMU Serif" panose="02000603000000000000" pitchFamily="2" charset="0"/>
              </a:rPr>
              <a:t>Results</a:t>
            </a:r>
          </a:p>
        </p:txBody>
      </p:sp>
      <p:sp>
        <p:nvSpPr>
          <p:cNvPr id="11" name="TextBox 10">
            <a:extLst>
              <a:ext uri="{FF2B5EF4-FFF2-40B4-BE49-F238E27FC236}">
                <a16:creationId xmlns:a16="http://schemas.microsoft.com/office/drawing/2014/main" id="{CC62CE1A-F501-4CC2-A0A6-1DE5CAC2924E}"/>
              </a:ext>
            </a:extLst>
          </p:cNvPr>
          <p:cNvSpPr txBox="1"/>
          <p:nvPr/>
        </p:nvSpPr>
        <p:spPr>
          <a:xfrm>
            <a:off x="3210432" y="2362132"/>
            <a:ext cx="6187440" cy="142686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We can extract the polarization data</a:t>
            </a:r>
          </a:p>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The new measure is new and progressive</a:t>
            </a:r>
          </a:p>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Directional measure better previous measures</a:t>
            </a:r>
          </a:p>
        </p:txBody>
      </p:sp>
    </p:spTree>
    <p:extLst>
      <p:ext uri="{BB962C8B-B14F-4D97-AF65-F5344CB8AC3E}">
        <p14:creationId xmlns:p14="http://schemas.microsoft.com/office/powerpoint/2010/main" val="2675955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l="-30000" t="-30000" r="-30000" b="-30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6F9086-58A2-4884-BDE5-B804248EC462}"/>
              </a:ext>
            </a:extLst>
          </p:cNvPr>
          <p:cNvSpPr/>
          <p:nvPr/>
        </p:nvSpPr>
        <p:spPr>
          <a:xfrm>
            <a:off x="0" y="0"/>
            <a:ext cx="12192000" cy="6858000"/>
          </a:xfrm>
          <a:prstGeom prst="rect">
            <a:avLst/>
          </a:prstGeom>
          <a:gradFill>
            <a:gsLst>
              <a:gs pos="0">
                <a:schemeClr val="bg1">
                  <a:lumMod val="65000"/>
                  <a:alpha val="10000"/>
                </a:schemeClr>
              </a:gs>
              <a:gs pos="74000">
                <a:schemeClr val="bg1">
                  <a:lumMod val="85000"/>
                  <a:alpha val="10000"/>
                </a:schemeClr>
              </a:gs>
              <a:gs pos="83000">
                <a:schemeClr val="bg1">
                  <a:lumMod val="85000"/>
                  <a:alpha val="10000"/>
                </a:schemeClr>
              </a:gs>
              <a:gs pos="100000">
                <a:schemeClr val="bg1">
                  <a:lumMod val="85000"/>
                  <a:alpha val="1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364CA83-F214-4840-A749-1636178806CD}"/>
              </a:ext>
            </a:extLst>
          </p:cNvPr>
          <p:cNvSpPr/>
          <p:nvPr/>
        </p:nvSpPr>
        <p:spPr>
          <a:xfrm>
            <a:off x="6350547" y="5236931"/>
            <a:ext cx="5710253" cy="1254501"/>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Rounded Corners 13">
            <a:extLst>
              <a:ext uri="{FF2B5EF4-FFF2-40B4-BE49-F238E27FC236}">
                <a16:creationId xmlns:a16="http://schemas.microsoft.com/office/drawing/2014/main" id="{6D5A4D97-6491-4004-84ED-87A5518E18A9}"/>
              </a:ext>
            </a:extLst>
          </p:cNvPr>
          <p:cNvSpPr/>
          <p:nvPr/>
        </p:nvSpPr>
        <p:spPr>
          <a:xfrm>
            <a:off x="101268" y="5236932"/>
            <a:ext cx="5940717" cy="1261676"/>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Rounded Corners 12">
            <a:extLst>
              <a:ext uri="{FF2B5EF4-FFF2-40B4-BE49-F238E27FC236}">
                <a16:creationId xmlns:a16="http://schemas.microsoft.com/office/drawing/2014/main" id="{17E8C062-48ED-432E-890E-3F89F192B528}"/>
              </a:ext>
            </a:extLst>
          </p:cNvPr>
          <p:cNvSpPr/>
          <p:nvPr/>
        </p:nvSpPr>
        <p:spPr>
          <a:xfrm>
            <a:off x="4145280" y="2882954"/>
            <a:ext cx="4251960" cy="1200329"/>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 name="Rectangle: Rounded Corners 9">
            <a:extLst>
              <a:ext uri="{FF2B5EF4-FFF2-40B4-BE49-F238E27FC236}">
                <a16:creationId xmlns:a16="http://schemas.microsoft.com/office/drawing/2014/main" id="{2F8F2355-61E3-430A-A3F3-426CE1504B48}"/>
              </a:ext>
            </a:extLst>
          </p:cNvPr>
          <p:cNvSpPr/>
          <p:nvPr/>
        </p:nvSpPr>
        <p:spPr>
          <a:xfrm>
            <a:off x="0" y="702258"/>
            <a:ext cx="12192000" cy="1577883"/>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4" name="TextBox 3">
            <a:extLst>
              <a:ext uri="{FF2B5EF4-FFF2-40B4-BE49-F238E27FC236}">
                <a16:creationId xmlns:a16="http://schemas.microsoft.com/office/drawing/2014/main" id="{BB7ADA81-B824-4B0A-9E55-D09335A0408B}"/>
              </a:ext>
            </a:extLst>
          </p:cNvPr>
          <p:cNvSpPr txBox="1"/>
          <p:nvPr/>
        </p:nvSpPr>
        <p:spPr>
          <a:xfrm>
            <a:off x="5975184" y="5378266"/>
            <a:ext cx="5872480" cy="461665"/>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Alex </a:t>
            </a:r>
            <a:r>
              <a:rPr lang="en-US" sz="2400" dirty="0" err="1">
                <a:latin typeface="CMU Serif" panose="02000603000000000000" pitchFamily="2" charset="0"/>
                <a:ea typeface="CMU Serif" panose="02000603000000000000" pitchFamily="2" charset="0"/>
                <a:cs typeface="CMU Serif" panose="02000603000000000000" pitchFamily="2" charset="0"/>
              </a:rPr>
              <a:t>Lazarian</a:t>
            </a:r>
            <a:r>
              <a:rPr lang="en-US" sz="2400" dirty="0">
                <a:latin typeface="CMU Serif" panose="02000603000000000000" pitchFamily="2" charset="0"/>
                <a:ea typeface="CMU Serif" panose="02000603000000000000" pitchFamily="2" charset="0"/>
                <a:cs typeface="CMU Serif" panose="02000603000000000000" pitchFamily="2" charset="0"/>
              </a:rPr>
              <a:t> (UW Madison)</a:t>
            </a:r>
          </a:p>
        </p:txBody>
      </p:sp>
      <p:sp>
        <p:nvSpPr>
          <p:cNvPr id="6" name="TextBox 5">
            <a:extLst>
              <a:ext uri="{FF2B5EF4-FFF2-40B4-BE49-F238E27FC236}">
                <a16:creationId xmlns:a16="http://schemas.microsoft.com/office/drawing/2014/main" id="{97856721-6D9E-4533-BE06-BAEEA84A4CB4}"/>
              </a:ext>
            </a:extLst>
          </p:cNvPr>
          <p:cNvSpPr txBox="1"/>
          <p:nvPr/>
        </p:nvSpPr>
        <p:spPr>
          <a:xfrm>
            <a:off x="4349854" y="3068914"/>
            <a:ext cx="4823079" cy="523220"/>
          </a:xfrm>
          <a:prstGeom prst="rect">
            <a:avLst/>
          </a:prstGeom>
          <a:noFill/>
        </p:spPr>
        <p:txBody>
          <a:bodyPr wrap="square">
            <a:spAutoFit/>
          </a:bodyPr>
          <a:lstStyle/>
          <a:p>
            <a:r>
              <a:rPr lang="en-US" sz="2800" dirty="0" err="1">
                <a:latin typeface="CMU Serif" panose="02000603000000000000" pitchFamily="2" charset="0"/>
                <a:ea typeface="CMU Serif" panose="02000603000000000000" pitchFamily="2" charset="0"/>
                <a:cs typeface="CMU Serif" panose="02000603000000000000" pitchFamily="2" charset="0"/>
              </a:rPr>
              <a:t>Aliaksandr</a:t>
            </a:r>
            <a:r>
              <a:rPr lang="en-US" sz="2800" dirty="0">
                <a:latin typeface="CMU Serif" panose="02000603000000000000" pitchFamily="2" charset="0"/>
                <a:ea typeface="CMU Serif" panose="02000603000000000000" pitchFamily="2" charset="0"/>
                <a:cs typeface="CMU Serif" panose="02000603000000000000" pitchFamily="2" charset="0"/>
              </a:rPr>
              <a:t> </a:t>
            </a:r>
            <a:r>
              <a:rPr lang="en-US" sz="2800" dirty="0" err="1">
                <a:latin typeface="CMU Serif" panose="02000603000000000000" pitchFamily="2" charset="0"/>
                <a:ea typeface="CMU Serif" panose="02000603000000000000" pitchFamily="2" charset="0"/>
                <a:cs typeface="CMU Serif" panose="02000603000000000000" pitchFamily="2" charset="0"/>
              </a:rPr>
              <a:t>Melnichenka</a:t>
            </a:r>
            <a:endParaRPr lang="en-US" sz="2800" dirty="0">
              <a:latin typeface="CMU Serif" panose="02000603000000000000" pitchFamily="2" charset="0"/>
              <a:ea typeface="CMU Serif" panose="02000603000000000000" pitchFamily="2" charset="0"/>
              <a:cs typeface="CMU Serif" panose="02000603000000000000" pitchFamily="2" charset="0"/>
            </a:endParaRPr>
          </a:p>
        </p:txBody>
      </p:sp>
      <p:sp>
        <p:nvSpPr>
          <p:cNvPr id="7" name="TextBox 6">
            <a:extLst>
              <a:ext uri="{FF2B5EF4-FFF2-40B4-BE49-F238E27FC236}">
                <a16:creationId xmlns:a16="http://schemas.microsoft.com/office/drawing/2014/main" id="{7339242A-DE6E-4588-A6A6-8A733CFA3BAD}"/>
              </a:ext>
            </a:extLst>
          </p:cNvPr>
          <p:cNvSpPr txBox="1"/>
          <p:nvPr/>
        </p:nvSpPr>
        <p:spPr>
          <a:xfrm>
            <a:off x="5140294" y="5830115"/>
            <a:ext cx="6920506" cy="461665"/>
          </a:xfrm>
          <a:prstGeom prst="rect">
            <a:avLst/>
          </a:prstGeom>
          <a:noFill/>
        </p:spPr>
        <p:txBody>
          <a:bodyPr wrap="square">
            <a:spAutoFit/>
          </a:bodyPr>
          <a:lstStyle/>
          <a:p>
            <a:pPr algn="r"/>
            <a:r>
              <a:rPr lang="en-US" sz="2400" dirty="0">
                <a:latin typeface="CMU Serif" panose="02000603000000000000" pitchFamily="2" charset="0"/>
                <a:ea typeface="CMU Serif" panose="02000603000000000000" pitchFamily="2" charset="0"/>
                <a:cs typeface="CMU Serif" panose="02000603000000000000" pitchFamily="2" charset="0"/>
              </a:rPr>
              <a:t>Dmitry </a:t>
            </a:r>
            <a:r>
              <a:rPr lang="en-US" sz="2400" dirty="0" err="1">
                <a:latin typeface="CMU Serif" panose="02000603000000000000" pitchFamily="2" charset="0"/>
                <a:ea typeface="CMU Serif" panose="02000603000000000000" pitchFamily="2" charset="0"/>
                <a:cs typeface="CMU Serif" panose="02000603000000000000" pitchFamily="2" charset="0"/>
              </a:rPr>
              <a:t>Pogosyan</a:t>
            </a:r>
            <a:r>
              <a:rPr lang="en-US" sz="2400" dirty="0">
                <a:latin typeface="CMU Serif" panose="02000603000000000000" pitchFamily="2" charset="0"/>
                <a:ea typeface="CMU Serif" panose="02000603000000000000" pitchFamily="2" charset="0"/>
                <a:cs typeface="CMU Serif" panose="02000603000000000000" pitchFamily="2" charset="0"/>
              </a:rPr>
              <a:t> (University of Alberta)</a:t>
            </a:r>
          </a:p>
        </p:txBody>
      </p:sp>
      <p:sp>
        <p:nvSpPr>
          <p:cNvPr id="8" name="TextBox 7">
            <a:extLst>
              <a:ext uri="{FF2B5EF4-FFF2-40B4-BE49-F238E27FC236}">
                <a16:creationId xmlns:a16="http://schemas.microsoft.com/office/drawing/2014/main" id="{29F27D47-65AE-4415-B4B9-38A7484F5B2E}"/>
              </a:ext>
            </a:extLst>
          </p:cNvPr>
          <p:cNvSpPr txBox="1"/>
          <p:nvPr/>
        </p:nvSpPr>
        <p:spPr>
          <a:xfrm>
            <a:off x="4854389" y="3576216"/>
            <a:ext cx="2644140" cy="461665"/>
          </a:xfrm>
          <a:prstGeom prst="rect">
            <a:avLst/>
          </a:prstGeom>
          <a:noFill/>
        </p:spPr>
        <p:txBody>
          <a:bodyPr wrap="square">
            <a:spAutoFit/>
          </a:bodyPr>
          <a:lstStyle/>
          <a:p>
            <a:pPr algn="ctr"/>
            <a:r>
              <a:rPr lang="en-US" sz="2400" dirty="0">
                <a:solidFill>
                  <a:schemeClr val="tx1">
                    <a:lumMod val="75000"/>
                    <a:lumOff val="25000"/>
                  </a:schemeClr>
                </a:solidFill>
                <a:latin typeface="CMU Serif" panose="02000603000000000000" pitchFamily="2" charset="0"/>
                <a:ea typeface="CMU Serif" panose="02000603000000000000" pitchFamily="2" charset="0"/>
                <a:cs typeface="CMU Serif" panose="02000603000000000000" pitchFamily="2" charset="0"/>
              </a:rPr>
              <a:t>Berea College</a:t>
            </a:r>
          </a:p>
        </p:txBody>
      </p:sp>
      <p:sp>
        <p:nvSpPr>
          <p:cNvPr id="9" name="TextBox 8">
            <a:extLst>
              <a:ext uri="{FF2B5EF4-FFF2-40B4-BE49-F238E27FC236}">
                <a16:creationId xmlns:a16="http://schemas.microsoft.com/office/drawing/2014/main" id="{ED320596-7CF2-4EEA-A146-F5982FC0B1B3}"/>
              </a:ext>
            </a:extLst>
          </p:cNvPr>
          <p:cNvSpPr txBox="1"/>
          <p:nvPr/>
        </p:nvSpPr>
        <p:spPr>
          <a:xfrm>
            <a:off x="-2641746" y="5298279"/>
            <a:ext cx="11425849" cy="1200329"/>
          </a:xfrm>
          <a:prstGeom prst="rect">
            <a:avLst/>
          </a:prstGeom>
          <a:noFill/>
        </p:spPr>
        <p:txBody>
          <a:bodyPr wrap="square">
            <a:spAutoFit/>
          </a:bodyPr>
          <a:lstStyle/>
          <a:p>
            <a:pPr algn="ctr"/>
            <a:r>
              <a:rPr lang="en-US" sz="2400" dirty="0">
                <a:latin typeface="CMU Serif" panose="02000603000000000000" pitchFamily="2" charset="0"/>
                <a:ea typeface="CMU Serif" panose="02000603000000000000" pitchFamily="2" charset="0"/>
                <a:cs typeface="CMU Serif" panose="02000603000000000000" pitchFamily="2" charset="0"/>
              </a:rPr>
              <a:t>American Astronomical Society (AAS 248)</a:t>
            </a:r>
          </a:p>
          <a:p>
            <a:pPr algn="ctr"/>
            <a:r>
              <a:rPr lang="en-US" sz="2400" dirty="0">
                <a:latin typeface="CMU Serif" panose="02000603000000000000" pitchFamily="2" charset="0"/>
                <a:ea typeface="CMU Serif" panose="02000603000000000000" pitchFamily="2" charset="0"/>
                <a:cs typeface="CMU Serif" panose="02000603000000000000" pitchFamily="2" charset="0"/>
              </a:rPr>
              <a:t>January 7, 2026</a:t>
            </a:r>
          </a:p>
          <a:p>
            <a:pPr algn="ctr"/>
            <a:r>
              <a:rPr lang="en-US" sz="2400" dirty="0">
                <a:latin typeface="CMU Serif" panose="02000603000000000000" pitchFamily="2" charset="0"/>
                <a:ea typeface="CMU Serif" panose="02000603000000000000" pitchFamily="2" charset="0"/>
                <a:cs typeface="CMU Serif" panose="02000603000000000000" pitchFamily="2" charset="0"/>
              </a:rPr>
              <a:t>Phoenix, AZ.</a:t>
            </a:r>
          </a:p>
        </p:txBody>
      </p:sp>
      <p:sp>
        <p:nvSpPr>
          <p:cNvPr id="2" name="Title 1">
            <a:extLst>
              <a:ext uri="{FF2B5EF4-FFF2-40B4-BE49-F238E27FC236}">
                <a16:creationId xmlns:a16="http://schemas.microsoft.com/office/drawing/2014/main" id="{3E5337A6-2A03-4D8E-81C8-0C1732F2A0A1}"/>
              </a:ext>
            </a:extLst>
          </p:cNvPr>
          <p:cNvSpPr>
            <a:spLocks noGrp="1"/>
          </p:cNvSpPr>
          <p:nvPr>
            <p:ph type="ctrTitle"/>
          </p:nvPr>
        </p:nvSpPr>
        <p:spPr>
          <a:xfrm>
            <a:off x="-48269" y="1060443"/>
            <a:ext cx="12240269" cy="1001077"/>
          </a:xfrm>
        </p:spPr>
        <p:txBody>
          <a:bodyPr>
            <a:noAutofit/>
          </a:bodyPr>
          <a:lstStyle/>
          <a:p>
            <a:r>
              <a:rPr lang="en-US" sz="3400" dirty="0">
                <a:latin typeface="CMU Serif" panose="02000603000000000000" pitchFamily="2" charset="0"/>
                <a:ea typeface="CMU Serif" panose="02000603000000000000" pitchFamily="2" charset="0"/>
                <a:cs typeface="CMU Serif" panose="02000603000000000000" pitchFamily="2" charset="0"/>
              </a:rPr>
              <a:t>The Polarization Directional Spectrum - A New Turbulence Measure from Multi-frequency Synchrotron Polarization</a:t>
            </a:r>
          </a:p>
        </p:txBody>
      </p:sp>
    </p:spTree>
    <p:extLst>
      <p:ext uri="{BB962C8B-B14F-4D97-AF65-F5344CB8AC3E}">
        <p14:creationId xmlns:p14="http://schemas.microsoft.com/office/powerpoint/2010/main" val="4057454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94508"/>
            <a:ext cx="11659565" cy="646331"/>
          </a:xfrm>
          <a:prstGeom prst="rect">
            <a:avLst/>
          </a:prstGeom>
          <a:noFill/>
        </p:spPr>
        <p:txBody>
          <a:bodyPr wrap="square">
            <a:spAutoFit/>
          </a:bodyPr>
          <a:lstStyle/>
          <a:p>
            <a:r>
              <a:rPr lang="en-US" sz="3600" dirty="0">
                <a:latin typeface="CMU Serif" panose="02000603000000000000" pitchFamily="2" charset="0"/>
                <a:ea typeface="CMU Serif" panose="02000603000000000000" pitchFamily="2" charset="0"/>
                <a:cs typeface="CMU Serif" panose="02000603000000000000" pitchFamily="2" charset="0"/>
              </a:rPr>
              <a:t>Studying turbulence, there are different </a:t>
            </a:r>
          </a:p>
        </p:txBody>
      </p:sp>
      <p:sp>
        <p:nvSpPr>
          <p:cNvPr id="8" name="TextBox 7">
            <a:extLst>
              <a:ext uri="{FF2B5EF4-FFF2-40B4-BE49-F238E27FC236}">
                <a16:creationId xmlns:a16="http://schemas.microsoft.com/office/drawing/2014/main" id="{B26B03E9-5447-441E-9A80-B7B20C9E8A74}"/>
              </a:ext>
            </a:extLst>
          </p:cNvPr>
          <p:cNvSpPr txBox="1"/>
          <p:nvPr/>
        </p:nvSpPr>
        <p:spPr>
          <a:xfrm>
            <a:off x="3476333" y="1346015"/>
            <a:ext cx="5992344" cy="96520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Scattering</a:t>
            </a:r>
          </a:p>
          <a:p>
            <a:pPr marL="285750" indent="-285750">
              <a:lnSpc>
                <a:spcPct val="150000"/>
              </a:lnSpc>
              <a:buFont typeface="Arial" panose="020B0604020202020204" pitchFamily="34" charset="0"/>
              <a:buChar char="•"/>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Something else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0CDA323-4D0A-488A-B517-593695065B8B}"/>
                  </a:ext>
                </a:extLst>
              </p:cNvPr>
              <p:cNvSpPr txBox="1"/>
              <p:nvPr/>
            </p:nvSpPr>
            <p:spPr>
              <a:xfrm>
                <a:off x="3476334" y="4161193"/>
                <a:ext cx="5091196" cy="862608"/>
              </a:xfrm>
              <a:prstGeom prst="rect">
                <a:avLst/>
              </a:prstGeom>
              <a:noFill/>
            </p:spPr>
            <p:txBody>
              <a:bodyPr wrap="square">
                <a:spAutoFit/>
              </a:bodyPr>
              <a:lstStyle/>
              <a:p>
                <a:r>
                  <a:rPr lang="en-US" sz="2400" dirty="0">
                    <a:latin typeface="CMU Serif" panose="02000603000000000000" pitchFamily="2" charset="0"/>
                    <a:ea typeface="CMU Serif" panose="02000603000000000000" pitchFamily="2" charset="0"/>
                    <a:cs typeface="CMU Serif" panose="02000603000000000000" pitchFamily="2" charset="0"/>
                  </a:rPr>
                  <a:t>In Lazarian-Pogosyan2016 (LP16)</a:t>
                </a:r>
              </a:p>
              <a:p>
                <a14:m>
                  <m:oMath xmlns:m="http://schemas.openxmlformats.org/officeDocument/2006/math">
                    <m:r>
                      <a:rPr lang="en-US" sz="2400" b="0" i="1" smtClean="0">
                        <a:latin typeface="Cambria Math" panose="02040503050406030204" pitchFamily="18" charset="0"/>
                        <a:ea typeface="CMU Serif" panose="02000603000000000000" pitchFamily="2" charset="0"/>
                        <a:cs typeface="CMU Serif" panose="02000603000000000000" pitchFamily="2" charset="0"/>
                      </a:rPr>
                      <m:t>𝑑𝑃</m:t>
                    </m:r>
                    <m:r>
                      <a:rPr lang="en-US" sz="2400" b="0" i="1" smtClean="0">
                        <a:latin typeface="Cambria Math" panose="02040503050406030204" pitchFamily="18" charset="0"/>
                        <a:ea typeface="CMU Serif" panose="02000603000000000000" pitchFamily="2" charset="0"/>
                        <a:cs typeface="CMU Serif" panose="02000603000000000000" pitchFamily="2" charset="0"/>
                      </a:rPr>
                      <m:t>/</m:t>
                    </m:r>
                    <m:r>
                      <a:rPr lang="en-US" sz="2400" b="0" i="1" smtClean="0">
                        <a:latin typeface="Cambria Math" panose="02040503050406030204" pitchFamily="18" charset="0"/>
                        <a:ea typeface="CMU Serif" panose="02000603000000000000" pitchFamily="2" charset="0"/>
                        <a:cs typeface="CMU Serif" panose="02000603000000000000" pitchFamily="2" charset="0"/>
                      </a:rPr>
                      <m:t>𝑑</m:t>
                    </m:r>
                    <m:sSup>
                      <m:sSupPr>
                        <m:ctrlPr>
                          <a:rPr lang="en-US" sz="2400" b="0" i="1" smtClean="0">
                            <a:latin typeface="Cambria Math" panose="02040503050406030204" pitchFamily="18" charset="0"/>
                            <a:ea typeface="CMU Serif" panose="02000603000000000000" pitchFamily="2" charset="0"/>
                            <a:cs typeface="CMU Serif" panose="02000603000000000000" pitchFamily="2" charset="0"/>
                          </a:rPr>
                        </m:ctrlPr>
                      </m:sSupPr>
                      <m:e>
                        <m:r>
                          <a:rPr lang="en-US" sz="2400" i="1">
                            <a:latin typeface="Cambria Math" panose="02040503050406030204" pitchFamily="18" charset="0"/>
                            <a:ea typeface="CMU Serif" panose="02000603000000000000" pitchFamily="2" charset="0"/>
                            <a:cs typeface="CMU Serif" panose="02000603000000000000" pitchFamily="2" charset="0"/>
                          </a:rPr>
                          <m:t>𝜆</m:t>
                        </m:r>
                      </m:e>
                      <m:sup>
                        <m:r>
                          <a:rPr lang="en-US" sz="2400" b="0" i="1" smtClean="0">
                            <a:latin typeface="Cambria Math" panose="02040503050406030204" pitchFamily="18" charset="0"/>
                            <a:ea typeface="CMU Serif" panose="02000603000000000000" pitchFamily="2" charset="0"/>
                            <a:cs typeface="CMU Serif" panose="02000603000000000000" pitchFamily="2" charset="0"/>
                          </a:rPr>
                          <m:t>2</m:t>
                        </m:r>
                      </m:sup>
                    </m:sSup>
                  </m:oMath>
                </a14:m>
                <a:r>
                  <a:rPr lang="en-US" sz="2400" dirty="0">
                    <a:latin typeface="CMU Serif" panose="02000603000000000000" pitchFamily="2" charset="0"/>
                    <a:ea typeface="CMU Serif" panose="02000603000000000000" pitchFamily="2" charset="0"/>
                    <a:cs typeface="CMU Serif" panose="02000603000000000000" pitchFamily="2" charset="0"/>
                  </a:rPr>
                  <a:t> measure was introduced</a:t>
                </a:r>
              </a:p>
            </p:txBody>
          </p:sp>
        </mc:Choice>
        <mc:Fallback xmlns="">
          <p:sp>
            <p:nvSpPr>
              <p:cNvPr id="24" name="TextBox 23">
                <a:extLst>
                  <a:ext uri="{FF2B5EF4-FFF2-40B4-BE49-F238E27FC236}">
                    <a16:creationId xmlns:a16="http://schemas.microsoft.com/office/drawing/2014/main" id="{70CDA323-4D0A-488A-B517-593695065B8B}"/>
                  </a:ext>
                </a:extLst>
              </p:cNvPr>
              <p:cNvSpPr txBox="1">
                <a:spLocks noRot="1" noChangeAspect="1" noMove="1" noResize="1" noEditPoints="1" noAdjustHandles="1" noChangeArrowheads="1" noChangeShapeType="1" noTextEdit="1"/>
              </p:cNvSpPr>
              <p:nvPr/>
            </p:nvSpPr>
            <p:spPr>
              <a:xfrm>
                <a:off x="3476334" y="4161193"/>
                <a:ext cx="5091196" cy="862608"/>
              </a:xfrm>
              <a:prstGeom prst="rect">
                <a:avLst/>
              </a:prstGeom>
              <a:blipFill>
                <a:blip r:embed="rId3"/>
                <a:stretch>
                  <a:fillRect l="-1796" t="-5674" b="-1276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FCFDF11-396D-423E-9571-2EF35558EFE6}"/>
              </a:ext>
            </a:extLst>
          </p:cNvPr>
          <p:cNvSpPr txBox="1"/>
          <p:nvPr/>
        </p:nvSpPr>
        <p:spPr>
          <a:xfrm>
            <a:off x="980652" y="2913039"/>
            <a:ext cx="11659565" cy="646331"/>
          </a:xfrm>
          <a:prstGeom prst="rect">
            <a:avLst/>
          </a:prstGeom>
          <a:noFill/>
        </p:spPr>
        <p:txBody>
          <a:bodyPr wrap="square">
            <a:spAutoFit/>
          </a:bodyPr>
          <a:lstStyle/>
          <a:p>
            <a:r>
              <a:rPr lang="en-US" sz="3600" dirty="0">
                <a:latin typeface="CMU Serif" panose="02000603000000000000" pitchFamily="2" charset="0"/>
                <a:ea typeface="CMU Serif" panose="02000603000000000000" pitchFamily="2" charset="0"/>
                <a:cs typeface="CMU Serif" panose="02000603000000000000" pitchFamily="2" charset="0"/>
              </a:rPr>
              <a:t>But what are the other ways to study?</a:t>
            </a:r>
          </a:p>
        </p:txBody>
      </p:sp>
      <p:sp>
        <p:nvSpPr>
          <p:cNvPr id="9" name="TextBox 8">
            <a:extLst>
              <a:ext uri="{FF2B5EF4-FFF2-40B4-BE49-F238E27FC236}">
                <a16:creationId xmlns:a16="http://schemas.microsoft.com/office/drawing/2014/main" id="{41883884-B374-4C22-9E84-E5D12F74B6D3}"/>
              </a:ext>
            </a:extLst>
          </p:cNvPr>
          <p:cNvSpPr txBox="1"/>
          <p:nvPr/>
        </p:nvSpPr>
        <p:spPr>
          <a:xfrm>
            <a:off x="3366045" y="5143023"/>
            <a:ext cx="5992344"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It is disadvantage is that we have to take the derivative </a:t>
            </a:r>
          </a:p>
        </p:txBody>
      </p:sp>
    </p:spTree>
    <p:extLst>
      <p:ext uri="{BB962C8B-B14F-4D97-AF65-F5344CB8AC3E}">
        <p14:creationId xmlns:p14="http://schemas.microsoft.com/office/powerpoint/2010/main" val="2011423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94508"/>
            <a:ext cx="11659565" cy="646331"/>
          </a:xfrm>
          <a:prstGeom prst="rect">
            <a:avLst/>
          </a:prstGeom>
          <a:noFill/>
        </p:spPr>
        <p:txBody>
          <a:bodyPr wrap="square">
            <a:spAutoFit/>
          </a:bodyPr>
          <a:lstStyle/>
          <a:p>
            <a:r>
              <a:rPr lang="en-US" sz="3600" dirty="0">
                <a:latin typeface="CMU Serif" panose="02000603000000000000" pitchFamily="2" charset="0"/>
                <a:ea typeface="CMU Serif" panose="02000603000000000000" pitchFamily="2" charset="0"/>
                <a:cs typeface="CMU Serif" panose="02000603000000000000" pitchFamily="2" charset="0"/>
              </a:rPr>
              <a:t>Directional Spectrum Measure</a:t>
            </a:r>
          </a:p>
        </p:txBody>
      </p:sp>
      <p:sp>
        <p:nvSpPr>
          <p:cNvPr id="9" name="TextBox 8">
            <a:extLst>
              <a:ext uri="{FF2B5EF4-FFF2-40B4-BE49-F238E27FC236}">
                <a16:creationId xmlns:a16="http://schemas.microsoft.com/office/drawing/2014/main" id="{41883884-B374-4C22-9E84-E5D12F74B6D3}"/>
              </a:ext>
            </a:extLst>
          </p:cNvPr>
          <p:cNvSpPr txBox="1"/>
          <p:nvPr/>
        </p:nvSpPr>
        <p:spPr>
          <a:xfrm>
            <a:off x="3099828" y="1783597"/>
            <a:ext cx="5992344" cy="3273525"/>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On the other hand, we propose a measure, that doesn’t require the derivative.</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It could be occurred directly from Q and U stokes parameters, that are available directly from the observations.</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p:txBody>
      </p:sp>
    </p:spTree>
    <p:extLst>
      <p:ext uri="{BB962C8B-B14F-4D97-AF65-F5344CB8AC3E}">
        <p14:creationId xmlns:p14="http://schemas.microsoft.com/office/powerpoint/2010/main" val="102868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54751"/>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How this complementary measures are working?</a:t>
            </a:r>
          </a:p>
        </p:txBody>
      </p:sp>
      <p:sp>
        <p:nvSpPr>
          <p:cNvPr id="9" name="TextBox 8">
            <a:extLst>
              <a:ext uri="{FF2B5EF4-FFF2-40B4-BE49-F238E27FC236}">
                <a16:creationId xmlns:a16="http://schemas.microsoft.com/office/drawing/2014/main" id="{41883884-B374-4C22-9E84-E5D12F74B6D3}"/>
              </a:ext>
            </a:extLst>
          </p:cNvPr>
          <p:cNvSpPr txBox="1"/>
          <p:nvPr/>
        </p:nvSpPr>
        <p:spPr>
          <a:xfrm>
            <a:off x="2712202" y="1505304"/>
            <a:ext cx="7554920" cy="1888530"/>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First of all, we consider the polarization angle fluctuations.</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If just the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fluctions</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of angle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colmogorov</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spectrum, the angle fluctuations are given a good Kolmogorov spectrum as well.</a:t>
            </a:r>
          </a:p>
        </p:txBody>
      </p:sp>
      <p:sp>
        <p:nvSpPr>
          <p:cNvPr id="4" name="TextBox 3">
            <a:extLst>
              <a:ext uri="{FF2B5EF4-FFF2-40B4-BE49-F238E27FC236}">
                <a16:creationId xmlns:a16="http://schemas.microsoft.com/office/drawing/2014/main" id="{30563859-AB00-47C7-A8F8-1D48BCB3477C}"/>
              </a:ext>
            </a:extLst>
          </p:cNvPr>
          <p:cNvSpPr txBox="1"/>
          <p:nvPr/>
        </p:nvSpPr>
        <p:spPr>
          <a:xfrm>
            <a:off x="2435670" y="3685284"/>
            <a:ext cx="7554920" cy="2811860"/>
          </a:xfrm>
          <a:prstGeom prst="rect">
            <a:avLst/>
          </a:prstGeom>
          <a:noFill/>
        </p:spPr>
        <p:txBody>
          <a:bodyPr wrap="square">
            <a:spAutoFit/>
          </a:bodyPr>
          <a:lstStyle/>
          <a:p>
            <a:pPr>
              <a:lnSpc>
                <a:spcPct val="150000"/>
              </a:lnSpc>
            </a:pPr>
            <a:r>
              <a:rPr lang="en-US" sz="2000" dirty="0">
                <a:solidFill>
                  <a:srgbClr val="FF0000"/>
                </a:solidFill>
                <a:latin typeface="CMU Serif" panose="02000603000000000000" pitchFamily="2" charset="0"/>
                <a:ea typeface="CMU Serif" panose="02000603000000000000" pitchFamily="2" charset="0"/>
                <a:cs typeface="CMU Serif" panose="02000603000000000000" pitchFamily="2" charset="0"/>
              </a:rPr>
              <a:t>BUT</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Consider the fluctuations in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are Kolmogorov (we are expecting this), but the Faraday screen fluctuations not Kolmogorov.</a:t>
            </a: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why? Because the faraday screen fluctuations have two components: magnetic field (mostly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kolmogorov</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and density (it could be any; in particular, shallow).</a:t>
            </a:r>
          </a:p>
        </p:txBody>
      </p:sp>
    </p:spTree>
    <p:extLst>
      <p:ext uri="{BB962C8B-B14F-4D97-AF65-F5344CB8AC3E}">
        <p14:creationId xmlns:p14="http://schemas.microsoft.com/office/powerpoint/2010/main" val="259415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254751"/>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Let’s analyze how those two measure works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883884-B374-4C22-9E84-E5D12F74B6D3}"/>
                  </a:ext>
                </a:extLst>
              </p:cNvPr>
              <p:cNvSpPr txBox="1"/>
              <p:nvPr/>
            </p:nvSpPr>
            <p:spPr>
              <a:xfrm>
                <a:off x="2712202" y="1505304"/>
                <a:ext cx="7554920" cy="1426865"/>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For large wavelength </a:t>
                </a:r>
                <a14:m>
                  <m:oMath xmlns:m="http://schemas.openxmlformats.org/officeDocument/2006/math">
                    <m:r>
                      <a:rPr lang="en-US" sz="20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𝜆</m:t>
                    </m:r>
                  </m:oMath>
                </a14:m>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for the Directional spectrum, large interval where the Faraday Effect dominates. It’s a good opportunity, for studying the faraday effect.</a:t>
                </a:r>
              </a:p>
            </p:txBody>
          </p:sp>
        </mc:Choice>
        <mc:Fallback xmlns="">
          <p:sp>
            <p:nvSpPr>
              <p:cNvPr id="9" name="TextBox 8">
                <a:extLst>
                  <a:ext uri="{FF2B5EF4-FFF2-40B4-BE49-F238E27FC236}">
                    <a16:creationId xmlns:a16="http://schemas.microsoft.com/office/drawing/2014/main" id="{41883884-B374-4C22-9E84-E5D12F74B6D3}"/>
                  </a:ext>
                </a:extLst>
              </p:cNvPr>
              <p:cNvSpPr txBox="1">
                <a:spLocks noRot="1" noChangeAspect="1" noMove="1" noResize="1" noEditPoints="1" noAdjustHandles="1" noChangeArrowheads="1" noChangeShapeType="1" noTextEdit="1"/>
              </p:cNvSpPr>
              <p:nvPr/>
            </p:nvSpPr>
            <p:spPr>
              <a:xfrm>
                <a:off x="2712202" y="1505304"/>
                <a:ext cx="7554920" cy="1426865"/>
              </a:xfrm>
              <a:prstGeom prst="rect">
                <a:avLst/>
              </a:prstGeom>
              <a:blipFill>
                <a:blip r:embed="rId3"/>
                <a:stretch>
                  <a:fillRect l="-888" b="-6838"/>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21A55C6-F47D-47FD-8364-4D9409C29A22}"/>
              </a:ext>
            </a:extLst>
          </p:cNvPr>
          <p:cNvSpPr txBox="1"/>
          <p:nvPr/>
        </p:nvSpPr>
        <p:spPr>
          <a:xfrm>
            <a:off x="2712202" y="3443231"/>
            <a:ext cx="7554920"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Marijke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Haverkorn</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changed the wavelength – this is a more traditional method.</a:t>
            </a:r>
          </a:p>
        </p:txBody>
      </p:sp>
      <p:sp>
        <p:nvSpPr>
          <p:cNvPr id="7" name="TextBox 6">
            <a:extLst>
              <a:ext uri="{FF2B5EF4-FFF2-40B4-BE49-F238E27FC236}">
                <a16:creationId xmlns:a16="http://schemas.microsoft.com/office/drawing/2014/main" id="{C769B0E3-8E84-4A3C-8E5E-B0AB40EFF614}"/>
              </a:ext>
            </a:extLst>
          </p:cNvPr>
          <p:cNvSpPr txBox="1"/>
          <p:nvPr/>
        </p:nvSpPr>
        <p:spPr>
          <a:xfrm>
            <a:off x="2712202" y="4519970"/>
            <a:ext cx="7554920"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But we don’t change the wavelength, because of the studying the spectrum.</a:t>
            </a:r>
          </a:p>
        </p:txBody>
      </p:sp>
      <p:sp>
        <p:nvSpPr>
          <p:cNvPr id="8" name="TextBox 7">
            <a:extLst>
              <a:ext uri="{FF2B5EF4-FFF2-40B4-BE49-F238E27FC236}">
                <a16:creationId xmlns:a16="http://schemas.microsoft.com/office/drawing/2014/main" id="{970DD7B8-2C1E-43CF-98E1-4B578DABC524}"/>
              </a:ext>
            </a:extLst>
          </p:cNvPr>
          <p:cNvSpPr txBox="1"/>
          <p:nvPr/>
        </p:nvSpPr>
        <p:spPr>
          <a:xfrm>
            <a:off x="1182758" y="5676221"/>
            <a:ext cx="10870096"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Thus two measures are complementary.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Intristic</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fluctuations could be measures by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styding</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the non-polarized </a:t>
            </a:r>
            <a:r>
              <a:rPr lang="en-US" sz="2000" dirty="0" err="1">
                <a:solidFill>
                  <a:srgbClr val="111111"/>
                </a:solidFill>
                <a:latin typeface="CMU Serif" panose="02000603000000000000" pitchFamily="2" charset="0"/>
                <a:ea typeface="CMU Serif" panose="02000603000000000000" pitchFamily="2" charset="0"/>
                <a:cs typeface="CMU Serif" panose="02000603000000000000" pitchFamily="2" charset="0"/>
              </a:rPr>
              <a:t>synchroted</a:t>
            </a: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 spatial fluctuations give the information about synchrotron screen.</a:t>
            </a:r>
          </a:p>
        </p:txBody>
      </p:sp>
    </p:spTree>
    <p:extLst>
      <p:ext uri="{BB962C8B-B14F-4D97-AF65-F5344CB8AC3E}">
        <p14:creationId xmlns:p14="http://schemas.microsoft.com/office/powerpoint/2010/main" val="413156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A3B66-33D2-4405-B238-ADF8EBDF6A90}"/>
              </a:ext>
            </a:extLst>
          </p:cNvPr>
          <p:cNvSpPr txBox="1"/>
          <p:nvPr/>
        </p:nvSpPr>
        <p:spPr>
          <a:xfrm>
            <a:off x="532435" y="329807"/>
            <a:ext cx="11659565" cy="832472"/>
          </a:xfrm>
          <a:prstGeom prst="rect">
            <a:avLst/>
          </a:prstGeom>
          <a:noFill/>
        </p:spPr>
        <p:txBody>
          <a:bodyPr wrap="square">
            <a:spAutoFit/>
          </a:bodyPr>
          <a:lstStyle/>
          <a:p>
            <a:pPr>
              <a:lnSpc>
                <a:spcPct val="150000"/>
              </a:lnSpc>
            </a:pPr>
            <a:r>
              <a:rPr lang="en-US" sz="3600" dirty="0">
                <a:solidFill>
                  <a:srgbClr val="111111"/>
                </a:solidFill>
                <a:latin typeface="CMU Serif" panose="02000603000000000000" pitchFamily="2" charset="0"/>
                <a:ea typeface="CMU Serif" panose="02000603000000000000" pitchFamily="2" charset="0"/>
                <a:cs typeface="CMU Serif" panose="02000603000000000000" pitchFamily="2" charset="0"/>
              </a:rPr>
              <a:t>History</a:t>
            </a:r>
          </a:p>
        </p:txBody>
      </p:sp>
      <p:sp>
        <p:nvSpPr>
          <p:cNvPr id="9" name="TextBox 8">
            <a:extLst>
              <a:ext uri="{FF2B5EF4-FFF2-40B4-BE49-F238E27FC236}">
                <a16:creationId xmlns:a16="http://schemas.microsoft.com/office/drawing/2014/main" id="{41883884-B374-4C22-9E84-E5D12F74B6D3}"/>
              </a:ext>
            </a:extLst>
          </p:cNvPr>
          <p:cNvSpPr txBox="1"/>
          <p:nvPr/>
        </p:nvSpPr>
        <p:spPr>
          <a:xfrm>
            <a:off x="3030254" y="548466"/>
            <a:ext cx="7554920" cy="965201"/>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This question is huge, and people had studied this for a long period of time </a:t>
            </a:r>
            <a:r>
              <a:rPr lang="en-US" sz="2000" dirty="0">
                <a:solidFill>
                  <a:srgbClr val="FF0000"/>
                </a:solidFill>
                <a:latin typeface="CMU Serif" panose="02000603000000000000" pitchFamily="2" charset="0"/>
                <a:ea typeface="CMU Serif" panose="02000603000000000000" pitchFamily="2" charset="0"/>
                <a:cs typeface="CMU Serif" panose="02000603000000000000" pitchFamily="2" charset="0"/>
              </a:rPr>
              <a:t>[TODO: check literature].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5BDFCF7-5353-4052-A41F-062971BA8AE5}"/>
                  </a:ext>
                </a:extLst>
              </p:cNvPr>
              <p:cNvSpPr txBox="1"/>
              <p:nvPr/>
            </p:nvSpPr>
            <p:spPr>
              <a:xfrm>
                <a:off x="562251" y="1739347"/>
                <a:ext cx="9635295" cy="4658519"/>
              </a:xfrm>
              <a:prstGeom prst="rect">
                <a:avLst/>
              </a:prstGeom>
              <a:noFill/>
            </p:spPr>
            <p:txBody>
              <a:bodyPr wrap="square">
                <a:spAutoFit/>
              </a:bodyPr>
              <a:lstStyle/>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But when you study turbulence by frequency, you need to have a large range in frequencies. </a:t>
                </a:r>
              </a:p>
              <a:p>
                <a:pPr>
                  <a:lnSpc>
                    <a:spcPct val="150000"/>
                  </a:lnSpc>
                </a:pPr>
                <a:endPar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But that range in wavenumber </a:t>
                </a:r>
                <a14:m>
                  <m:oMath xmlns:m="http://schemas.openxmlformats.org/officeDocument/2006/math">
                    <m:r>
                      <a:rPr lang="en-US" sz="20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𝑘</m:t>
                    </m:r>
                  </m:oMath>
                </a14:m>
                <a:r>
                  <a:rPr lang="en-US" sz="2000" dirty="0">
                    <a:solidFill>
                      <a:srgbClr val="111111"/>
                    </a:solidFill>
                    <a:latin typeface="CMU Serif" panose="02000603000000000000" pitchFamily="2" charset="0"/>
                    <a:ea typeface="CMU Serif" panose="02000603000000000000" pitchFamily="2" charset="0"/>
                    <a:cs typeface="CMU Serif" panose="02000603000000000000" pitchFamily="2" charset="0"/>
                  </a:rPr>
                  <a:t> to determine in turbulence. Suppose we want to study at the factor of </a:t>
                </a:r>
                <a14:m>
                  <m:oMath xmlns:m="http://schemas.openxmlformats.org/officeDocument/2006/math">
                    <m:sSup>
                      <m:sSupPr>
                        <m:ctrlPr>
                          <a:rPr lang="en-US" sz="200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ctrlPr>
                      </m:sSupPr>
                      <m:e>
                        <m:r>
                          <a:rPr lang="en-US" sz="20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10</m:t>
                        </m:r>
                      </m:e>
                      <m:sup>
                        <m:r>
                          <a:rPr lang="en-US" sz="2000" b="0" i="1" smtClean="0">
                            <a:solidFill>
                              <a:srgbClr val="111111"/>
                            </a:solidFill>
                            <a:latin typeface="Cambria Math" panose="02040503050406030204" pitchFamily="18" charset="0"/>
                            <a:ea typeface="CMU Serif" panose="02000603000000000000" pitchFamily="2" charset="0"/>
                            <a:cs typeface="CMU Serif" panose="02000603000000000000" pitchFamily="2" charset="0"/>
                          </a:rPr>
                          <m:t>2</m:t>
                        </m:r>
                      </m:sup>
                    </m:sSup>
                  </m:oMath>
                </a14:m>
                <a:r>
                  <a:rPr lang="en-US" sz="2000" dirty="0">
                    <a:latin typeface="CMU Serif" panose="02000603000000000000" pitchFamily="2" charset="0"/>
                    <a:ea typeface="CMU Serif" panose="02000603000000000000" pitchFamily="2" charset="0"/>
                    <a:cs typeface="CMU Serif" panose="02000603000000000000" pitchFamily="2" charset="0"/>
                  </a:rPr>
                  <a:t>.</a:t>
                </a:r>
              </a:p>
              <a:p>
                <a:pPr>
                  <a:lnSpc>
                    <a:spcPct val="150000"/>
                  </a:lnSpc>
                </a:pPr>
                <a:endParaRPr lang="en-US" sz="2000" dirty="0">
                  <a:latin typeface="CMU Serif" panose="02000603000000000000" pitchFamily="2" charset="0"/>
                  <a:ea typeface="CMU Serif" panose="02000603000000000000" pitchFamily="2" charset="0"/>
                  <a:cs typeface="CMU Serif" panose="02000603000000000000" pitchFamily="2" charset="0"/>
                </a:endParaRPr>
              </a:p>
              <a:p>
                <a:pPr>
                  <a:lnSpc>
                    <a:spcPct val="150000"/>
                  </a:lnSpc>
                </a:pPr>
                <a:r>
                  <a:rPr lang="en-US" sz="2000" dirty="0">
                    <a:latin typeface="CMU Serif" panose="02000603000000000000" pitchFamily="2" charset="0"/>
                    <a:ea typeface="CMU Serif" panose="02000603000000000000" pitchFamily="2" charset="0"/>
                    <a:cs typeface="CMU Serif" panose="02000603000000000000" pitchFamily="2" charset="0"/>
                  </a:rPr>
                  <a:t>To understand physics, what is the slope, we need a large frequency scale, if using the traditional method.</a:t>
                </a:r>
              </a:p>
              <a:p>
                <a:pPr>
                  <a:lnSpc>
                    <a:spcPct val="150000"/>
                  </a:lnSpc>
                </a:pPr>
                <a:endParaRPr lang="en-US" sz="2000" dirty="0">
                  <a:latin typeface="CMU Serif" panose="02000603000000000000" pitchFamily="2" charset="0"/>
                  <a:ea typeface="CMU Serif" panose="02000603000000000000" pitchFamily="2" charset="0"/>
                  <a:cs typeface="CMU Serif" panose="02000603000000000000" pitchFamily="2" charset="0"/>
                </a:endParaRPr>
              </a:p>
              <a:p>
                <a:pPr>
                  <a:lnSpc>
                    <a:spcPct val="150000"/>
                  </a:lnSpc>
                </a:pPr>
                <a:endParaRPr lang="en-US" sz="2000" dirty="0">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10" name="TextBox 9">
                <a:extLst>
                  <a:ext uri="{FF2B5EF4-FFF2-40B4-BE49-F238E27FC236}">
                    <a16:creationId xmlns:a16="http://schemas.microsoft.com/office/drawing/2014/main" id="{45BDFCF7-5353-4052-A41F-062971BA8AE5}"/>
                  </a:ext>
                </a:extLst>
              </p:cNvPr>
              <p:cNvSpPr txBox="1">
                <a:spLocks noRot="1" noChangeAspect="1" noMove="1" noResize="1" noEditPoints="1" noAdjustHandles="1" noChangeArrowheads="1" noChangeShapeType="1" noTextEdit="1"/>
              </p:cNvSpPr>
              <p:nvPr/>
            </p:nvSpPr>
            <p:spPr>
              <a:xfrm>
                <a:off x="562251" y="1739347"/>
                <a:ext cx="9635295" cy="4658519"/>
              </a:xfrm>
              <a:prstGeom prst="rect">
                <a:avLst/>
              </a:prstGeom>
              <a:blipFill>
                <a:blip r:embed="rId3"/>
                <a:stretch>
                  <a:fillRect l="-633"/>
                </a:stretch>
              </a:blipFill>
            </p:spPr>
            <p:txBody>
              <a:bodyPr/>
              <a:lstStyle/>
              <a:p>
                <a:r>
                  <a:rPr lang="en-US">
                    <a:noFill/>
                  </a:rPr>
                  <a:t> </a:t>
                </a:r>
              </a:p>
            </p:txBody>
          </p:sp>
        </mc:Fallback>
      </mc:AlternateContent>
    </p:spTree>
    <p:extLst>
      <p:ext uri="{BB962C8B-B14F-4D97-AF65-F5344CB8AC3E}">
        <p14:creationId xmlns:p14="http://schemas.microsoft.com/office/powerpoint/2010/main" val="1178869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6499</TotalTime>
  <Words>3643</Words>
  <Application>Microsoft Office PowerPoint</Application>
  <PresentationFormat>Widescreen</PresentationFormat>
  <Paragraphs>502</Paragraphs>
  <Slides>45</Slides>
  <Notes>30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Times</vt:lpstr>
      <vt:lpstr>Calibri</vt:lpstr>
      <vt:lpstr>Cambria Math</vt:lpstr>
      <vt:lpstr>CMU Serif</vt:lpstr>
      <vt:lpstr>Arial</vt:lpstr>
      <vt:lpstr>Calibri Light</vt:lpstr>
      <vt:lpstr>Office Theme</vt:lpstr>
      <vt:lpstr>A New Turbulence Measure from Multi-frequency Synchrotron Polarization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Polarization Directional Spectrum - A New Turbulence Measure from Multi-frequency Synchrotron Polarization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Recovering 3D Magnetic Turbulence from a Single Polarization Map</dc:title>
  <dc:creator>Александр Мельниченко</dc:creator>
  <cp:lastModifiedBy>Александр Мельниченко</cp:lastModifiedBy>
  <cp:revision>144</cp:revision>
  <dcterms:created xsi:type="dcterms:W3CDTF">2025-10-09T13:35:27Z</dcterms:created>
  <dcterms:modified xsi:type="dcterms:W3CDTF">2026-01-06T11:18:34Z</dcterms:modified>
</cp:coreProperties>
</file>